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9" r:id="rId2"/>
    <p:sldId id="298" r:id="rId3"/>
    <p:sldId id="299" r:id="rId4"/>
    <p:sldId id="278" r:id="rId5"/>
    <p:sldId id="279" r:id="rId6"/>
    <p:sldId id="290" r:id="rId7"/>
    <p:sldId id="289" r:id="rId8"/>
    <p:sldId id="291" r:id="rId9"/>
    <p:sldId id="281" r:id="rId10"/>
    <p:sldId id="292" r:id="rId11"/>
    <p:sldId id="295" r:id="rId12"/>
    <p:sldId id="276" r:id="rId13"/>
    <p:sldId id="293" r:id="rId14"/>
    <p:sldId id="294" r:id="rId15"/>
    <p:sldId id="297" r:id="rId16"/>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776"/>
    <p:restoredTop sz="95187"/>
  </p:normalViewPr>
  <p:slideViewPr>
    <p:cSldViewPr snapToGrid="0" snapToObjects="1">
      <p:cViewPr>
        <p:scale>
          <a:sx n="95" d="100"/>
          <a:sy n="95" d="100"/>
        </p:scale>
        <p:origin x="-11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E8B41-D7B0-2F45-95FF-B479A29F60E0}" type="doc">
      <dgm:prSet loTypeId="urn:microsoft.com/office/officeart/2005/8/layout/venn2" loCatId="" qsTypeId="urn:microsoft.com/office/officeart/2005/8/quickstyle/simple1" qsCatId="simple" csTypeId="urn:microsoft.com/office/officeart/2005/8/colors/accent1_2" csCatId="accent1" phldr="1"/>
      <dgm:spPr/>
      <dgm:t>
        <a:bodyPr/>
        <a:lstStyle/>
        <a:p>
          <a:endParaRPr lang="en-US"/>
        </a:p>
      </dgm:t>
    </dgm:pt>
    <dgm:pt modelId="{BCF6BE73-C474-0A46-A2E9-9A084759AD2B}">
      <dgm:prSet phldrT="[Text]" custT="1"/>
      <dgm:spPr>
        <a:solidFill>
          <a:srgbClr val="92D050"/>
        </a:solidFill>
      </dgm:spPr>
      <dgm:t>
        <a:bodyPr/>
        <a:lstStyle/>
        <a:p>
          <a:r>
            <a:rPr lang="en-US" sz="2800" dirty="0">
              <a:solidFill>
                <a:schemeClr val="tx1"/>
              </a:solidFill>
              <a:latin typeface="Arial" panose="020B0604020202020204" pitchFamily="34" charset="0"/>
              <a:cs typeface="Arial" panose="020B0604020202020204" pitchFamily="34" charset="0"/>
            </a:rPr>
            <a:t>Scope of case</a:t>
          </a:r>
        </a:p>
      </dgm:t>
    </dgm:pt>
    <dgm:pt modelId="{76C99798-C245-2F4E-AEA8-53E8FA99C39A}" type="parTrans" cxnId="{7F1040EB-CA19-3B4A-81D1-FA45295F04EE}">
      <dgm:prSet/>
      <dgm:spPr/>
      <dgm:t>
        <a:bodyPr/>
        <a:lstStyle/>
        <a:p>
          <a:endParaRPr lang="en-US"/>
        </a:p>
      </dgm:t>
    </dgm:pt>
    <dgm:pt modelId="{9AD6233E-FEEE-7948-B749-1CB3A55A27C6}" type="sibTrans" cxnId="{7F1040EB-CA19-3B4A-81D1-FA45295F04EE}">
      <dgm:prSet/>
      <dgm:spPr/>
      <dgm:t>
        <a:bodyPr/>
        <a:lstStyle/>
        <a:p>
          <a:endParaRPr lang="en-US"/>
        </a:p>
      </dgm:t>
    </dgm:pt>
    <dgm:pt modelId="{0C411C48-FA87-7245-BBB7-3394981BA722}">
      <dgm:prSet phldrT="[Text]" custT="1"/>
      <dgm:spPr>
        <a:solidFill>
          <a:srgbClr val="00B0F0">
            <a:alpha val="80456"/>
          </a:srgbClr>
        </a:solidFill>
      </dgm:spPr>
      <dgm:t>
        <a:bodyPr/>
        <a:lstStyle/>
        <a:p>
          <a:r>
            <a:rPr lang="en-US" sz="2800" dirty="0">
              <a:solidFill>
                <a:schemeClr val="tx1"/>
              </a:solidFill>
              <a:latin typeface="Arial" panose="020B0604020202020204" pitchFamily="34" charset="0"/>
              <a:cs typeface="Arial" panose="020B0604020202020204" pitchFamily="34" charset="0"/>
            </a:rPr>
            <a:t>Core Issue</a:t>
          </a:r>
        </a:p>
      </dgm:t>
    </dgm:pt>
    <dgm:pt modelId="{803985D5-70F6-BA44-8A35-35F93083A8A0}" type="parTrans" cxnId="{12BC3352-598A-0C48-992F-C34732E2742D}">
      <dgm:prSet/>
      <dgm:spPr/>
      <dgm:t>
        <a:bodyPr/>
        <a:lstStyle/>
        <a:p>
          <a:endParaRPr lang="en-US"/>
        </a:p>
      </dgm:t>
    </dgm:pt>
    <dgm:pt modelId="{067CFEC5-005F-C946-A2BC-8EBCA19FAEBE}" type="sibTrans" cxnId="{12BC3352-598A-0C48-992F-C34732E2742D}">
      <dgm:prSet/>
      <dgm:spPr/>
      <dgm:t>
        <a:bodyPr/>
        <a:lstStyle/>
        <a:p>
          <a:endParaRPr lang="en-US"/>
        </a:p>
      </dgm:t>
    </dgm:pt>
    <dgm:pt modelId="{645D4BC3-96ED-9C4A-BF0C-969D23C66F4C}" type="pres">
      <dgm:prSet presAssocID="{1CFE8B41-D7B0-2F45-95FF-B479A29F60E0}" presName="Name0" presStyleCnt="0">
        <dgm:presLayoutVars>
          <dgm:chMax val="7"/>
          <dgm:resizeHandles val="exact"/>
        </dgm:presLayoutVars>
      </dgm:prSet>
      <dgm:spPr/>
    </dgm:pt>
    <dgm:pt modelId="{1F3EC25D-7ED0-9242-A45C-4152D3D3755B}" type="pres">
      <dgm:prSet presAssocID="{1CFE8B41-D7B0-2F45-95FF-B479A29F60E0}" presName="comp1" presStyleCnt="0"/>
      <dgm:spPr/>
    </dgm:pt>
    <dgm:pt modelId="{7B5ADCCC-BEBF-4A42-8B78-48474FE86CF1}" type="pres">
      <dgm:prSet presAssocID="{1CFE8B41-D7B0-2F45-95FF-B479A29F60E0}" presName="circle1" presStyleLbl="node1" presStyleIdx="0" presStyleCnt="2"/>
      <dgm:spPr/>
    </dgm:pt>
    <dgm:pt modelId="{AC4D5DEE-F82B-F747-A9FC-C801EE69A11D}" type="pres">
      <dgm:prSet presAssocID="{1CFE8B41-D7B0-2F45-95FF-B479A29F60E0}" presName="c1text" presStyleLbl="node1" presStyleIdx="0" presStyleCnt="2">
        <dgm:presLayoutVars>
          <dgm:bulletEnabled val="1"/>
        </dgm:presLayoutVars>
      </dgm:prSet>
      <dgm:spPr/>
    </dgm:pt>
    <dgm:pt modelId="{545B6C05-7484-FC45-843F-E52C697FF494}" type="pres">
      <dgm:prSet presAssocID="{1CFE8B41-D7B0-2F45-95FF-B479A29F60E0}" presName="comp2" presStyleCnt="0"/>
      <dgm:spPr/>
    </dgm:pt>
    <dgm:pt modelId="{495E0E33-D36B-B74F-B12F-EEB858D561C4}" type="pres">
      <dgm:prSet presAssocID="{1CFE8B41-D7B0-2F45-95FF-B479A29F60E0}" presName="circle2" presStyleLbl="node1" presStyleIdx="1" presStyleCnt="2" custScaleX="64266" custScaleY="63232" custLinFactNeighborX="-977" custLinFactNeighborY="22490"/>
      <dgm:spPr/>
    </dgm:pt>
    <dgm:pt modelId="{93E895CB-4ECA-E34E-998A-B465002CD014}" type="pres">
      <dgm:prSet presAssocID="{1CFE8B41-D7B0-2F45-95FF-B479A29F60E0}" presName="c2text" presStyleLbl="node1" presStyleIdx="1" presStyleCnt="2">
        <dgm:presLayoutVars>
          <dgm:bulletEnabled val="1"/>
        </dgm:presLayoutVars>
      </dgm:prSet>
      <dgm:spPr/>
    </dgm:pt>
  </dgm:ptLst>
  <dgm:cxnLst>
    <dgm:cxn modelId="{85F5DA40-8D8E-D246-AF6B-464E11FAD3ED}" type="presOf" srcId="{BCF6BE73-C474-0A46-A2E9-9A084759AD2B}" destId="{7B5ADCCC-BEBF-4A42-8B78-48474FE86CF1}" srcOrd="0" destOrd="0" presId="urn:microsoft.com/office/officeart/2005/8/layout/venn2"/>
    <dgm:cxn modelId="{12BC3352-598A-0C48-992F-C34732E2742D}" srcId="{1CFE8B41-D7B0-2F45-95FF-B479A29F60E0}" destId="{0C411C48-FA87-7245-BBB7-3394981BA722}" srcOrd="1" destOrd="0" parTransId="{803985D5-70F6-BA44-8A35-35F93083A8A0}" sibTransId="{067CFEC5-005F-C946-A2BC-8EBCA19FAEBE}"/>
    <dgm:cxn modelId="{80ECDA6F-67D3-AC46-90AF-FF7C399D9A74}" type="presOf" srcId="{BCF6BE73-C474-0A46-A2E9-9A084759AD2B}" destId="{AC4D5DEE-F82B-F747-A9FC-C801EE69A11D}" srcOrd="1" destOrd="0" presId="urn:microsoft.com/office/officeart/2005/8/layout/venn2"/>
    <dgm:cxn modelId="{9866CA96-AA86-5B43-8C8A-C11DAFC3B2A5}" type="presOf" srcId="{1CFE8B41-D7B0-2F45-95FF-B479A29F60E0}" destId="{645D4BC3-96ED-9C4A-BF0C-969D23C66F4C}" srcOrd="0" destOrd="0" presId="urn:microsoft.com/office/officeart/2005/8/layout/venn2"/>
    <dgm:cxn modelId="{9F5FE3AD-439D-E34F-81AB-A0B222E2C0CB}" type="presOf" srcId="{0C411C48-FA87-7245-BBB7-3394981BA722}" destId="{93E895CB-4ECA-E34E-998A-B465002CD014}" srcOrd="1" destOrd="0" presId="urn:microsoft.com/office/officeart/2005/8/layout/venn2"/>
    <dgm:cxn modelId="{E7B920BC-777B-2A48-BDB9-2C74926B0701}" type="presOf" srcId="{0C411C48-FA87-7245-BBB7-3394981BA722}" destId="{495E0E33-D36B-B74F-B12F-EEB858D561C4}" srcOrd="0" destOrd="0" presId="urn:microsoft.com/office/officeart/2005/8/layout/venn2"/>
    <dgm:cxn modelId="{7F1040EB-CA19-3B4A-81D1-FA45295F04EE}" srcId="{1CFE8B41-D7B0-2F45-95FF-B479A29F60E0}" destId="{BCF6BE73-C474-0A46-A2E9-9A084759AD2B}" srcOrd="0" destOrd="0" parTransId="{76C99798-C245-2F4E-AEA8-53E8FA99C39A}" sibTransId="{9AD6233E-FEEE-7948-B749-1CB3A55A27C6}"/>
    <dgm:cxn modelId="{ABC863E2-BE7F-7D4E-BA9C-70E11796BB66}" type="presParOf" srcId="{645D4BC3-96ED-9C4A-BF0C-969D23C66F4C}" destId="{1F3EC25D-7ED0-9242-A45C-4152D3D3755B}" srcOrd="0" destOrd="0" presId="urn:microsoft.com/office/officeart/2005/8/layout/venn2"/>
    <dgm:cxn modelId="{A22C7105-7EFE-F24F-B96F-7430F971110D}" type="presParOf" srcId="{1F3EC25D-7ED0-9242-A45C-4152D3D3755B}" destId="{7B5ADCCC-BEBF-4A42-8B78-48474FE86CF1}" srcOrd="0" destOrd="0" presId="urn:microsoft.com/office/officeart/2005/8/layout/venn2"/>
    <dgm:cxn modelId="{0620E6D6-45EB-704F-A74D-4F474B4870A0}" type="presParOf" srcId="{1F3EC25D-7ED0-9242-A45C-4152D3D3755B}" destId="{AC4D5DEE-F82B-F747-A9FC-C801EE69A11D}" srcOrd="1" destOrd="0" presId="urn:microsoft.com/office/officeart/2005/8/layout/venn2"/>
    <dgm:cxn modelId="{5C219BDE-7069-5A40-A110-BB22BF9E094D}" type="presParOf" srcId="{645D4BC3-96ED-9C4A-BF0C-969D23C66F4C}" destId="{545B6C05-7484-FC45-843F-E52C697FF494}" srcOrd="1" destOrd="0" presId="urn:microsoft.com/office/officeart/2005/8/layout/venn2"/>
    <dgm:cxn modelId="{DC5A1876-A4DA-8840-9A4A-1A9EBC268927}" type="presParOf" srcId="{545B6C05-7484-FC45-843F-E52C697FF494}" destId="{495E0E33-D36B-B74F-B12F-EEB858D561C4}" srcOrd="0" destOrd="0" presId="urn:microsoft.com/office/officeart/2005/8/layout/venn2"/>
    <dgm:cxn modelId="{77000308-1EAC-6245-AEC2-18CB792DDB18}" type="presParOf" srcId="{545B6C05-7484-FC45-843F-E52C697FF494}" destId="{93E895CB-4ECA-E34E-998A-B465002CD014}"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9E0DBC-5C25-4EA7-8563-7DB84A1B1EAB}"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DFBE8C52-E92C-4B01-8326-3C726A09B4CA}">
      <dgm:prSet custT="1"/>
      <dgm:spPr>
        <a:solidFill>
          <a:srgbClr val="00A9EA"/>
        </a:solidFill>
      </dgm:spPr>
      <dgm:t>
        <a:bodyPr/>
        <a:lstStyle/>
        <a:p>
          <a:r>
            <a:rPr lang="en-US" sz="2400" b="1" dirty="0">
              <a:latin typeface="Arial" panose="020B0604020202020204" pitchFamily="34" charset="0"/>
              <a:cs typeface="Arial" panose="020B0604020202020204" pitchFamily="34" charset="0"/>
            </a:rPr>
            <a:t>CORE ISSUE:                                                            </a:t>
          </a:r>
          <a:r>
            <a:rPr lang="en-US" sz="1800" dirty="0">
              <a:latin typeface="Arial" panose="020B0604020202020204" pitchFamily="34" charset="0"/>
              <a:cs typeface="Arial" panose="020B0604020202020204" pitchFamily="34" charset="0"/>
            </a:rPr>
            <a:t>Who has the authority to determine whether a legislative petition meets the submission requirements?</a:t>
          </a:r>
        </a:p>
      </dgm:t>
    </dgm:pt>
    <dgm:pt modelId="{0B36BCDB-7CAC-46AD-B297-05CDC8E8D6EA}" type="parTrans" cxnId="{BB776A11-FD47-4748-81AC-350411E75530}">
      <dgm:prSet/>
      <dgm:spPr/>
      <dgm:t>
        <a:bodyPr/>
        <a:lstStyle/>
        <a:p>
          <a:endParaRPr lang="en-US" sz="2400">
            <a:latin typeface="Arial" panose="020B0604020202020204" pitchFamily="34" charset="0"/>
            <a:cs typeface="Arial" panose="020B0604020202020204" pitchFamily="34" charset="0"/>
          </a:endParaRPr>
        </a:p>
      </dgm:t>
    </dgm:pt>
    <dgm:pt modelId="{888A451E-E55C-4F8B-AB69-ED338B14AB98}" type="sibTrans" cxnId="{BB776A11-FD47-4748-81AC-350411E75530}">
      <dgm:prSet/>
      <dgm:spPr/>
      <dgm:t>
        <a:bodyPr/>
        <a:lstStyle/>
        <a:p>
          <a:endParaRPr lang="en-US" sz="2400">
            <a:latin typeface="Arial" panose="020B0604020202020204" pitchFamily="34" charset="0"/>
            <a:cs typeface="Arial" panose="020B0604020202020204" pitchFamily="34" charset="0"/>
          </a:endParaRPr>
        </a:p>
      </dgm:t>
    </dgm:pt>
    <dgm:pt modelId="{2A47D109-1013-49CD-A3ED-417E1E0DE230}">
      <dgm:prSet custT="1"/>
      <dgm:spPr>
        <a:solidFill>
          <a:srgbClr val="7030A0"/>
        </a:solidFill>
      </dgm:spPr>
      <dgm:t>
        <a:bodyPr/>
        <a:lstStyle/>
        <a:p>
          <a:r>
            <a:rPr lang="en-US" sz="2600" dirty="0">
              <a:latin typeface="Arial" panose="020B0604020202020204" pitchFamily="34" charset="0"/>
              <a:cs typeface="Arial" panose="020B0604020202020204" pitchFamily="34" charset="0"/>
            </a:rPr>
            <a:t>Cited provisions:                                            ¶¶ 507.5, 507.6, 507.8, 507.9 </a:t>
          </a:r>
        </a:p>
      </dgm:t>
    </dgm:pt>
    <dgm:pt modelId="{930988F3-C8B8-416B-9FD0-C8D6CA2E71D3}" type="parTrans" cxnId="{83857C74-7874-4BA8-91A2-43F563252CD5}">
      <dgm:prSet/>
      <dgm:spPr/>
      <dgm:t>
        <a:bodyPr/>
        <a:lstStyle/>
        <a:p>
          <a:endParaRPr lang="en-US" sz="2400">
            <a:latin typeface="Arial" panose="020B0604020202020204" pitchFamily="34" charset="0"/>
            <a:cs typeface="Arial" panose="020B0604020202020204" pitchFamily="34" charset="0"/>
          </a:endParaRPr>
        </a:p>
      </dgm:t>
    </dgm:pt>
    <dgm:pt modelId="{1CC5C856-8205-41BB-B5E8-9054CAC672F4}" type="sibTrans" cxnId="{83857C74-7874-4BA8-91A2-43F563252CD5}">
      <dgm:prSet/>
      <dgm:spPr/>
      <dgm:t>
        <a:bodyPr/>
        <a:lstStyle/>
        <a:p>
          <a:endParaRPr lang="en-US" sz="2400">
            <a:latin typeface="Arial" panose="020B0604020202020204" pitchFamily="34" charset="0"/>
            <a:cs typeface="Arial" panose="020B0604020202020204" pitchFamily="34" charset="0"/>
          </a:endParaRPr>
        </a:p>
      </dgm:t>
    </dgm:pt>
    <dgm:pt modelId="{326ECED6-9E38-40FF-94EA-1616E31480B8}">
      <dgm:prSet custT="1"/>
      <dgm:spPr>
        <a:solidFill>
          <a:srgbClr val="92D050"/>
        </a:solidFill>
      </dgm:spPr>
      <dgm:t>
        <a:bodyPr/>
        <a:lstStyle/>
        <a:p>
          <a:r>
            <a:rPr lang="en-US" sz="2600" dirty="0">
              <a:latin typeface="Arial" panose="020B0604020202020204" pitchFamily="34" charset="0"/>
              <a:cs typeface="Arial" panose="020B0604020202020204" pitchFamily="34" charset="0"/>
            </a:rPr>
            <a:t>Controlling provision:                                       ¶ 507.1</a:t>
          </a:r>
        </a:p>
      </dgm:t>
    </dgm:pt>
    <dgm:pt modelId="{306D21DC-E795-46BD-AE4E-A10974C34C03}" type="parTrans" cxnId="{B4326203-0813-4187-BC9D-AA822C891594}">
      <dgm:prSet/>
      <dgm:spPr/>
      <dgm:t>
        <a:bodyPr/>
        <a:lstStyle/>
        <a:p>
          <a:endParaRPr lang="en-US" sz="2400">
            <a:latin typeface="Arial" panose="020B0604020202020204" pitchFamily="34" charset="0"/>
            <a:cs typeface="Arial" panose="020B0604020202020204" pitchFamily="34" charset="0"/>
          </a:endParaRPr>
        </a:p>
      </dgm:t>
    </dgm:pt>
    <dgm:pt modelId="{554538B7-503D-49A4-A4A5-53077341B337}" type="sibTrans" cxnId="{B4326203-0813-4187-BC9D-AA822C891594}">
      <dgm:prSet/>
      <dgm:spPr/>
      <dgm:t>
        <a:bodyPr/>
        <a:lstStyle/>
        <a:p>
          <a:endParaRPr lang="en-US" sz="2400">
            <a:latin typeface="Arial" panose="020B0604020202020204" pitchFamily="34" charset="0"/>
            <a:cs typeface="Arial" panose="020B0604020202020204" pitchFamily="34" charset="0"/>
          </a:endParaRPr>
        </a:p>
      </dgm:t>
    </dgm:pt>
    <dgm:pt modelId="{17846079-CAA0-5D44-AAA9-C54D454F6962}">
      <dgm:prSet custT="1"/>
      <dgm:spPr/>
      <dgm:t>
        <a:bodyPr/>
        <a:lstStyle/>
        <a:p>
          <a:r>
            <a:rPr lang="en-US" sz="2400" b="1" dirty="0">
              <a:latin typeface="Arial" panose="020B0604020202020204" pitchFamily="34" charset="0"/>
              <a:cs typeface="Arial" panose="020B0604020202020204" pitchFamily="34" charset="0"/>
            </a:rPr>
            <a:t>Question of Law</a:t>
          </a:r>
          <a:r>
            <a:rPr lang="en-US" sz="15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Is a legislative petition adopted and submitted by an annual conference properly before the postponed 2020 General Conference? </a:t>
          </a:r>
          <a:endParaRPr lang="en-US" sz="1500" dirty="0">
            <a:latin typeface="Arial" panose="020B0604020202020204" pitchFamily="34" charset="0"/>
            <a:cs typeface="Arial" panose="020B0604020202020204" pitchFamily="34" charset="0"/>
          </a:endParaRPr>
        </a:p>
      </dgm:t>
    </dgm:pt>
    <dgm:pt modelId="{032A99E2-B808-C141-A9D5-A44CDAC5E5DA}" type="parTrans" cxnId="{69B1176D-2544-6E47-9059-0CF2BAE1EDFF}">
      <dgm:prSet/>
      <dgm:spPr/>
      <dgm:t>
        <a:bodyPr/>
        <a:lstStyle/>
        <a:p>
          <a:endParaRPr lang="en-US"/>
        </a:p>
      </dgm:t>
    </dgm:pt>
    <dgm:pt modelId="{E0332225-E6C0-9842-B8C0-99B7047B49E0}" type="sibTrans" cxnId="{69B1176D-2544-6E47-9059-0CF2BAE1EDFF}">
      <dgm:prSet/>
      <dgm:spPr/>
      <dgm:t>
        <a:bodyPr/>
        <a:lstStyle/>
        <a:p>
          <a:endParaRPr lang="en-US"/>
        </a:p>
      </dgm:t>
    </dgm:pt>
    <dgm:pt modelId="{8A13F718-D75C-7D40-9B33-83FCE4DD894D}" type="pres">
      <dgm:prSet presAssocID="{0E9E0DBC-5C25-4EA7-8563-7DB84A1B1EAB}" presName="Name0" presStyleCnt="0">
        <dgm:presLayoutVars>
          <dgm:dir/>
          <dgm:animLvl val="lvl"/>
          <dgm:resizeHandles val="exact"/>
        </dgm:presLayoutVars>
      </dgm:prSet>
      <dgm:spPr/>
    </dgm:pt>
    <dgm:pt modelId="{20E5A9A8-6599-CF4A-B30B-B663933F0CE9}" type="pres">
      <dgm:prSet presAssocID="{326ECED6-9E38-40FF-94EA-1616E31480B8}" presName="boxAndChildren" presStyleCnt="0"/>
      <dgm:spPr/>
    </dgm:pt>
    <dgm:pt modelId="{28F75E8C-7CB0-B648-BA2E-E5D85922859D}" type="pres">
      <dgm:prSet presAssocID="{326ECED6-9E38-40FF-94EA-1616E31480B8}" presName="parentTextBox" presStyleLbl="node1" presStyleIdx="0" presStyleCnt="4"/>
      <dgm:spPr/>
    </dgm:pt>
    <dgm:pt modelId="{7620F031-E2BB-EC49-8C20-15FA742A8A08}" type="pres">
      <dgm:prSet presAssocID="{888A451E-E55C-4F8B-AB69-ED338B14AB98}" presName="sp" presStyleCnt="0"/>
      <dgm:spPr/>
    </dgm:pt>
    <dgm:pt modelId="{06B33827-7648-5A48-A633-AF1B110AE287}" type="pres">
      <dgm:prSet presAssocID="{DFBE8C52-E92C-4B01-8326-3C726A09B4CA}" presName="arrowAndChildren" presStyleCnt="0"/>
      <dgm:spPr/>
    </dgm:pt>
    <dgm:pt modelId="{09B95CC1-C25D-9C4A-8BC2-15E6F3888EA7}" type="pres">
      <dgm:prSet presAssocID="{DFBE8C52-E92C-4B01-8326-3C726A09B4CA}" presName="parentTextArrow" presStyleLbl="node1" presStyleIdx="1" presStyleCnt="4" custLinFactNeighborY="-874"/>
      <dgm:spPr/>
    </dgm:pt>
    <dgm:pt modelId="{027098A1-DC80-DA43-8444-1D8E9B9E17FC}" type="pres">
      <dgm:prSet presAssocID="{1CC5C856-8205-41BB-B5E8-9054CAC672F4}" presName="sp" presStyleCnt="0"/>
      <dgm:spPr/>
    </dgm:pt>
    <dgm:pt modelId="{C6F4BA2E-6502-1B4E-AADA-4B10B04B5EE5}" type="pres">
      <dgm:prSet presAssocID="{2A47D109-1013-49CD-A3ED-417E1E0DE230}" presName="arrowAndChildren" presStyleCnt="0"/>
      <dgm:spPr/>
    </dgm:pt>
    <dgm:pt modelId="{9C8DB054-9D8D-7C42-9761-5E728718CB61}" type="pres">
      <dgm:prSet presAssocID="{2A47D109-1013-49CD-A3ED-417E1E0DE230}" presName="parentTextArrow" presStyleLbl="node1" presStyleIdx="2" presStyleCnt="4"/>
      <dgm:spPr/>
    </dgm:pt>
    <dgm:pt modelId="{11C08B31-9C6F-0E47-A3A7-9B44D758E003}" type="pres">
      <dgm:prSet presAssocID="{E0332225-E6C0-9842-B8C0-99B7047B49E0}" presName="sp" presStyleCnt="0"/>
      <dgm:spPr/>
    </dgm:pt>
    <dgm:pt modelId="{941BB107-4A29-7745-9A2D-18A602C7AAB9}" type="pres">
      <dgm:prSet presAssocID="{17846079-CAA0-5D44-AAA9-C54D454F6962}" presName="arrowAndChildren" presStyleCnt="0"/>
      <dgm:spPr/>
    </dgm:pt>
    <dgm:pt modelId="{4DD1A218-6C07-594F-9027-1811508660D5}" type="pres">
      <dgm:prSet presAssocID="{17846079-CAA0-5D44-AAA9-C54D454F6962}" presName="parentTextArrow" presStyleLbl="node1" presStyleIdx="3" presStyleCnt="4"/>
      <dgm:spPr/>
    </dgm:pt>
  </dgm:ptLst>
  <dgm:cxnLst>
    <dgm:cxn modelId="{B4326203-0813-4187-BC9D-AA822C891594}" srcId="{0E9E0DBC-5C25-4EA7-8563-7DB84A1B1EAB}" destId="{326ECED6-9E38-40FF-94EA-1616E31480B8}" srcOrd="3" destOrd="0" parTransId="{306D21DC-E795-46BD-AE4E-A10974C34C03}" sibTransId="{554538B7-503D-49A4-A4A5-53077341B337}"/>
    <dgm:cxn modelId="{BB776A11-FD47-4748-81AC-350411E75530}" srcId="{0E9E0DBC-5C25-4EA7-8563-7DB84A1B1EAB}" destId="{DFBE8C52-E92C-4B01-8326-3C726A09B4CA}" srcOrd="2" destOrd="0" parTransId="{0B36BCDB-7CAC-46AD-B297-05CDC8E8D6EA}" sibTransId="{888A451E-E55C-4F8B-AB69-ED338B14AB98}"/>
    <dgm:cxn modelId="{2C950551-846A-2948-979E-46C1F5D910EE}" type="presOf" srcId="{0E9E0DBC-5C25-4EA7-8563-7DB84A1B1EAB}" destId="{8A13F718-D75C-7D40-9B33-83FCE4DD894D}" srcOrd="0" destOrd="0" presId="urn:microsoft.com/office/officeart/2005/8/layout/process4"/>
    <dgm:cxn modelId="{69B1176D-2544-6E47-9059-0CF2BAE1EDFF}" srcId="{0E9E0DBC-5C25-4EA7-8563-7DB84A1B1EAB}" destId="{17846079-CAA0-5D44-AAA9-C54D454F6962}" srcOrd="0" destOrd="0" parTransId="{032A99E2-B808-C141-A9D5-A44CDAC5E5DA}" sibTransId="{E0332225-E6C0-9842-B8C0-99B7047B49E0}"/>
    <dgm:cxn modelId="{83857C74-7874-4BA8-91A2-43F563252CD5}" srcId="{0E9E0DBC-5C25-4EA7-8563-7DB84A1B1EAB}" destId="{2A47D109-1013-49CD-A3ED-417E1E0DE230}" srcOrd="1" destOrd="0" parTransId="{930988F3-C8B8-416B-9FD0-C8D6CA2E71D3}" sibTransId="{1CC5C856-8205-41BB-B5E8-9054CAC672F4}"/>
    <dgm:cxn modelId="{DF6CF786-64BC-3347-9998-3A831EB283AB}" type="presOf" srcId="{17846079-CAA0-5D44-AAA9-C54D454F6962}" destId="{4DD1A218-6C07-594F-9027-1811508660D5}" srcOrd="0" destOrd="0" presId="urn:microsoft.com/office/officeart/2005/8/layout/process4"/>
    <dgm:cxn modelId="{17D4D99D-2C1B-334A-9BD8-A9926EDA67D0}" type="presOf" srcId="{2A47D109-1013-49CD-A3ED-417E1E0DE230}" destId="{9C8DB054-9D8D-7C42-9761-5E728718CB61}" srcOrd="0" destOrd="0" presId="urn:microsoft.com/office/officeart/2005/8/layout/process4"/>
    <dgm:cxn modelId="{D35FA9BE-015B-DD4E-9CD8-C7106044E6BF}" type="presOf" srcId="{DFBE8C52-E92C-4B01-8326-3C726A09B4CA}" destId="{09B95CC1-C25D-9C4A-8BC2-15E6F3888EA7}" srcOrd="0" destOrd="0" presId="urn:microsoft.com/office/officeart/2005/8/layout/process4"/>
    <dgm:cxn modelId="{54E1D5E3-B02C-2D47-AA24-7ABD47C63F90}" type="presOf" srcId="{326ECED6-9E38-40FF-94EA-1616E31480B8}" destId="{28F75E8C-7CB0-B648-BA2E-E5D85922859D}" srcOrd="0" destOrd="0" presId="urn:microsoft.com/office/officeart/2005/8/layout/process4"/>
    <dgm:cxn modelId="{7AE1CB6D-5B00-0E40-AF88-F5707665FCDA}" type="presParOf" srcId="{8A13F718-D75C-7D40-9B33-83FCE4DD894D}" destId="{20E5A9A8-6599-CF4A-B30B-B663933F0CE9}" srcOrd="0" destOrd="0" presId="urn:microsoft.com/office/officeart/2005/8/layout/process4"/>
    <dgm:cxn modelId="{0B8D59D4-B0FF-0C4A-86D4-7F6E30F96043}" type="presParOf" srcId="{20E5A9A8-6599-CF4A-B30B-B663933F0CE9}" destId="{28F75E8C-7CB0-B648-BA2E-E5D85922859D}" srcOrd="0" destOrd="0" presId="urn:microsoft.com/office/officeart/2005/8/layout/process4"/>
    <dgm:cxn modelId="{D3B9386A-9C67-764B-83AD-E98F5E2E7F7D}" type="presParOf" srcId="{8A13F718-D75C-7D40-9B33-83FCE4DD894D}" destId="{7620F031-E2BB-EC49-8C20-15FA742A8A08}" srcOrd="1" destOrd="0" presId="urn:microsoft.com/office/officeart/2005/8/layout/process4"/>
    <dgm:cxn modelId="{E254D2AD-FCA4-864B-A4FF-9EAB3D7D9050}" type="presParOf" srcId="{8A13F718-D75C-7D40-9B33-83FCE4DD894D}" destId="{06B33827-7648-5A48-A633-AF1B110AE287}" srcOrd="2" destOrd="0" presId="urn:microsoft.com/office/officeart/2005/8/layout/process4"/>
    <dgm:cxn modelId="{17A7B11A-53DF-4543-A04C-E81E4E53397E}" type="presParOf" srcId="{06B33827-7648-5A48-A633-AF1B110AE287}" destId="{09B95CC1-C25D-9C4A-8BC2-15E6F3888EA7}" srcOrd="0" destOrd="0" presId="urn:microsoft.com/office/officeart/2005/8/layout/process4"/>
    <dgm:cxn modelId="{DA4DBD1A-3470-8940-8BD9-35CF1855C715}" type="presParOf" srcId="{8A13F718-D75C-7D40-9B33-83FCE4DD894D}" destId="{027098A1-DC80-DA43-8444-1D8E9B9E17FC}" srcOrd="3" destOrd="0" presId="urn:microsoft.com/office/officeart/2005/8/layout/process4"/>
    <dgm:cxn modelId="{A550A764-A692-274B-9C66-1794DAA0D74C}" type="presParOf" srcId="{8A13F718-D75C-7D40-9B33-83FCE4DD894D}" destId="{C6F4BA2E-6502-1B4E-AADA-4B10B04B5EE5}" srcOrd="4" destOrd="0" presId="urn:microsoft.com/office/officeart/2005/8/layout/process4"/>
    <dgm:cxn modelId="{5AE198E1-3C6D-D440-9095-33691385B88F}" type="presParOf" srcId="{C6F4BA2E-6502-1B4E-AADA-4B10B04B5EE5}" destId="{9C8DB054-9D8D-7C42-9761-5E728718CB61}" srcOrd="0" destOrd="0" presId="urn:microsoft.com/office/officeart/2005/8/layout/process4"/>
    <dgm:cxn modelId="{34AF4555-EE38-0540-A808-624A18D80777}" type="presParOf" srcId="{8A13F718-D75C-7D40-9B33-83FCE4DD894D}" destId="{11C08B31-9C6F-0E47-A3A7-9B44D758E003}" srcOrd="5" destOrd="0" presId="urn:microsoft.com/office/officeart/2005/8/layout/process4"/>
    <dgm:cxn modelId="{A5598066-ADDF-2D4B-899C-55372F1C2E4E}" type="presParOf" srcId="{8A13F718-D75C-7D40-9B33-83FCE4DD894D}" destId="{941BB107-4A29-7745-9A2D-18A602C7AAB9}" srcOrd="6" destOrd="0" presId="urn:microsoft.com/office/officeart/2005/8/layout/process4"/>
    <dgm:cxn modelId="{045B768D-6E56-664D-B534-E900658634D9}" type="presParOf" srcId="{941BB107-4A29-7745-9A2D-18A602C7AAB9}" destId="{4DD1A218-6C07-594F-9027-1811508660D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39A841-A6AE-1140-ADE9-762CDB0FF0C5}" type="doc">
      <dgm:prSet loTypeId="urn:microsoft.com/office/officeart/2005/8/layout/process1" loCatId="" qsTypeId="urn:microsoft.com/office/officeart/2005/8/quickstyle/simple1" qsCatId="simple" csTypeId="urn:microsoft.com/office/officeart/2005/8/colors/colorful4" csCatId="colorful" phldr="1"/>
      <dgm:spPr/>
    </dgm:pt>
    <dgm:pt modelId="{33D58024-4333-574D-B993-7E588830E0C7}">
      <dgm:prSet phldrT="[Text]" custT="1"/>
      <dgm:spPr>
        <a:solidFill>
          <a:srgbClr val="00B0F0"/>
        </a:solidFill>
      </dgm:spPr>
      <dgm:t>
        <a:bodyPr/>
        <a:lstStyle/>
        <a:p>
          <a:r>
            <a:rPr lang="en-US" sz="2300" dirty="0"/>
            <a:t>Particular Fact</a:t>
          </a:r>
        </a:p>
      </dgm:t>
    </dgm:pt>
    <dgm:pt modelId="{E0B4ABB5-7FC2-6F44-87D1-0FAD2CC7663B}" type="parTrans" cxnId="{042533E7-9AFA-2E47-9DD3-AA6B2223DDDE}">
      <dgm:prSet/>
      <dgm:spPr/>
      <dgm:t>
        <a:bodyPr/>
        <a:lstStyle/>
        <a:p>
          <a:endParaRPr lang="en-US"/>
        </a:p>
      </dgm:t>
    </dgm:pt>
    <dgm:pt modelId="{21680B2D-910E-C24D-81FD-E78ECA9CA2FD}" type="sibTrans" cxnId="{042533E7-9AFA-2E47-9DD3-AA6B2223DDDE}">
      <dgm:prSet/>
      <dgm:spPr/>
      <dgm:t>
        <a:bodyPr/>
        <a:lstStyle/>
        <a:p>
          <a:endParaRPr lang="en-US"/>
        </a:p>
      </dgm:t>
    </dgm:pt>
    <dgm:pt modelId="{592B8562-0A36-AE47-B24B-E717BBE324D9}">
      <dgm:prSet phldrT="[Text]" custT="1"/>
      <dgm:spPr>
        <a:solidFill>
          <a:srgbClr val="00B050"/>
        </a:solidFill>
      </dgm:spPr>
      <dgm:t>
        <a:bodyPr/>
        <a:lstStyle/>
        <a:p>
          <a:r>
            <a:rPr lang="en-US" sz="2200" dirty="0"/>
            <a:t>Conclusion</a:t>
          </a:r>
        </a:p>
      </dgm:t>
    </dgm:pt>
    <dgm:pt modelId="{5C767B29-968E-1742-8BD6-CF7A6FF474CD}" type="parTrans" cxnId="{F71B37B4-D45B-4547-BD33-B288BE62F5B7}">
      <dgm:prSet/>
      <dgm:spPr/>
      <dgm:t>
        <a:bodyPr/>
        <a:lstStyle/>
        <a:p>
          <a:endParaRPr lang="en-US"/>
        </a:p>
      </dgm:t>
    </dgm:pt>
    <dgm:pt modelId="{A85366C0-4AA3-1E4D-98DF-A255CF1436AD}" type="sibTrans" cxnId="{F71B37B4-D45B-4547-BD33-B288BE62F5B7}">
      <dgm:prSet/>
      <dgm:spPr/>
      <dgm:t>
        <a:bodyPr/>
        <a:lstStyle/>
        <a:p>
          <a:endParaRPr lang="en-US"/>
        </a:p>
      </dgm:t>
    </dgm:pt>
    <dgm:pt modelId="{F2025D50-FEB5-804C-9886-0698DD40D1A9}">
      <dgm:prSet phldrT="[Text]" custT="1"/>
      <dgm:spPr>
        <a:solidFill>
          <a:srgbClr val="FFC000"/>
        </a:solidFill>
      </dgm:spPr>
      <dgm:t>
        <a:bodyPr/>
        <a:lstStyle/>
        <a:p>
          <a:r>
            <a:rPr lang="en-US" sz="2300" dirty="0"/>
            <a:t>General Rule</a:t>
          </a:r>
        </a:p>
      </dgm:t>
    </dgm:pt>
    <dgm:pt modelId="{3C2704AE-34CD-ED4E-994D-14022DDEEC79}" type="parTrans" cxnId="{C457CD47-DF12-054A-8215-41A65C85A6B7}">
      <dgm:prSet/>
      <dgm:spPr/>
      <dgm:t>
        <a:bodyPr/>
        <a:lstStyle/>
        <a:p>
          <a:endParaRPr lang="en-US"/>
        </a:p>
      </dgm:t>
    </dgm:pt>
    <dgm:pt modelId="{5B8F94AF-99B1-0441-BBB1-E96C17512BE4}" type="sibTrans" cxnId="{C457CD47-DF12-054A-8215-41A65C85A6B7}">
      <dgm:prSet/>
      <dgm:spPr/>
      <dgm:t>
        <a:bodyPr/>
        <a:lstStyle/>
        <a:p>
          <a:endParaRPr lang="en-US"/>
        </a:p>
      </dgm:t>
    </dgm:pt>
    <dgm:pt modelId="{FB5D9D0F-38D8-304F-9A1C-0461AF5E7E1B}" type="pres">
      <dgm:prSet presAssocID="{B639A841-A6AE-1140-ADE9-762CDB0FF0C5}" presName="Name0" presStyleCnt="0">
        <dgm:presLayoutVars>
          <dgm:dir/>
          <dgm:resizeHandles val="exact"/>
        </dgm:presLayoutVars>
      </dgm:prSet>
      <dgm:spPr/>
    </dgm:pt>
    <dgm:pt modelId="{C5DD7DE6-51B3-BA41-901E-E084967DB107}" type="pres">
      <dgm:prSet presAssocID="{F2025D50-FEB5-804C-9886-0698DD40D1A9}" presName="node" presStyleLbl="node1" presStyleIdx="0" presStyleCnt="3">
        <dgm:presLayoutVars>
          <dgm:bulletEnabled val="1"/>
        </dgm:presLayoutVars>
      </dgm:prSet>
      <dgm:spPr/>
    </dgm:pt>
    <dgm:pt modelId="{391748AC-3573-DA46-AA9C-CE1E267785F5}" type="pres">
      <dgm:prSet presAssocID="{5B8F94AF-99B1-0441-BBB1-E96C17512BE4}" presName="sibTrans" presStyleLbl="sibTrans2D1" presStyleIdx="0" presStyleCnt="2"/>
      <dgm:spPr/>
    </dgm:pt>
    <dgm:pt modelId="{1458ACCF-3427-E14A-B06D-E30157E21ACB}" type="pres">
      <dgm:prSet presAssocID="{5B8F94AF-99B1-0441-BBB1-E96C17512BE4}" presName="connectorText" presStyleLbl="sibTrans2D1" presStyleIdx="0" presStyleCnt="2"/>
      <dgm:spPr/>
    </dgm:pt>
    <dgm:pt modelId="{4BB86A40-2CAC-4E4C-BC42-17583FC76F28}" type="pres">
      <dgm:prSet presAssocID="{33D58024-4333-574D-B993-7E588830E0C7}" presName="node" presStyleLbl="node1" presStyleIdx="1" presStyleCnt="3">
        <dgm:presLayoutVars>
          <dgm:bulletEnabled val="1"/>
        </dgm:presLayoutVars>
      </dgm:prSet>
      <dgm:spPr/>
    </dgm:pt>
    <dgm:pt modelId="{C360EEF2-8A8C-1142-B361-FD43017B525B}" type="pres">
      <dgm:prSet presAssocID="{21680B2D-910E-C24D-81FD-E78ECA9CA2FD}" presName="sibTrans" presStyleLbl="sibTrans2D1" presStyleIdx="1" presStyleCnt="2"/>
      <dgm:spPr/>
    </dgm:pt>
    <dgm:pt modelId="{F62D4997-1B73-A34B-9ADA-C6532329E251}" type="pres">
      <dgm:prSet presAssocID="{21680B2D-910E-C24D-81FD-E78ECA9CA2FD}" presName="connectorText" presStyleLbl="sibTrans2D1" presStyleIdx="1" presStyleCnt="2"/>
      <dgm:spPr/>
    </dgm:pt>
    <dgm:pt modelId="{C24E6A1E-761E-3C42-9FE1-8DE6141A1580}" type="pres">
      <dgm:prSet presAssocID="{592B8562-0A36-AE47-B24B-E717BBE324D9}" presName="node" presStyleLbl="node1" presStyleIdx="2" presStyleCnt="3">
        <dgm:presLayoutVars>
          <dgm:bulletEnabled val="1"/>
        </dgm:presLayoutVars>
      </dgm:prSet>
      <dgm:spPr/>
    </dgm:pt>
  </dgm:ptLst>
  <dgm:cxnLst>
    <dgm:cxn modelId="{8FE26339-4305-2B42-BA84-8FFBE0A41528}" type="presOf" srcId="{21680B2D-910E-C24D-81FD-E78ECA9CA2FD}" destId="{C360EEF2-8A8C-1142-B361-FD43017B525B}" srcOrd="0" destOrd="0" presId="urn:microsoft.com/office/officeart/2005/8/layout/process1"/>
    <dgm:cxn modelId="{C457CD47-DF12-054A-8215-41A65C85A6B7}" srcId="{B639A841-A6AE-1140-ADE9-762CDB0FF0C5}" destId="{F2025D50-FEB5-804C-9886-0698DD40D1A9}" srcOrd="0" destOrd="0" parTransId="{3C2704AE-34CD-ED4E-994D-14022DDEEC79}" sibTransId="{5B8F94AF-99B1-0441-BBB1-E96C17512BE4}"/>
    <dgm:cxn modelId="{C04B2F4F-478D-894A-AF6F-92306621C0C8}" type="presOf" srcId="{F2025D50-FEB5-804C-9886-0698DD40D1A9}" destId="{C5DD7DE6-51B3-BA41-901E-E084967DB107}" srcOrd="0" destOrd="0" presId="urn:microsoft.com/office/officeart/2005/8/layout/process1"/>
    <dgm:cxn modelId="{C21A3450-5B1E-D44A-9327-F13773D03C55}" type="presOf" srcId="{21680B2D-910E-C24D-81FD-E78ECA9CA2FD}" destId="{F62D4997-1B73-A34B-9ADA-C6532329E251}" srcOrd="1" destOrd="0" presId="urn:microsoft.com/office/officeart/2005/8/layout/process1"/>
    <dgm:cxn modelId="{9F138958-4D34-C04F-9D8C-A5F943394A1C}" type="presOf" srcId="{5B8F94AF-99B1-0441-BBB1-E96C17512BE4}" destId="{391748AC-3573-DA46-AA9C-CE1E267785F5}" srcOrd="0" destOrd="0" presId="urn:microsoft.com/office/officeart/2005/8/layout/process1"/>
    <dgm:cxn modelId="{2E6B026D-3256-9B4E-A0F7-5213A130E304}" type="presOf" srcId="{B639A841-A6AE-1140-ADE9-762CDB0FF0C5}" destId="{FB5D9D0F-38D8-304F-9A1C-0461AF5E7E1B}" srcOrd="0" destOrd="0" presId="urn:microsoft.com/office/officeart/2005/8/layout/process1"/>
    <dgm:cxn modelId="{44181390-F7F7-E743-A40E-5213F3821F9C}" type="presOf" srcId="{5B8F94AF-99B1-0441-BBB1-E96C17512BE4}" destId="{1458ACCF-3427-E14A-B06D-E30157E21ACB}" srcOrd="1" destOrd="0" presId="urn:microsoft.com/office/officeart/2005/8/layout/process1"/>
    <dgm:cxn modelId="{F71B37B4-D45B-4547-BD33-B288BE62F5B7}" srcId="{B639A841-A6AE-1140-ADE9-762CDB0FF0C5}" destId="{592B8562-0A36-AE47-B24B-E717BBE324D9}" srcOrd="2" destOrd="0" parTransId="{5C767B29-968E-1742-8BD6-CF7A6FF474CD}" sibTransId="{A85366C0-4AA3-1E4D-98DF-A255CF1436AD}"/>
    <dgm:cxn modelId="{87C932B5-FEAF-E64E-875C-D97A496C7691}" type="presOf" srcId="{33D58024-4333-574D-B993-7E588830E0C7}" destId="{4BB86A40-2CAC-4E4C-BC42-17583FC76F28}" srcOrd="0" destOrd="0" presId="urn:microsoft.com/office/officeart/2005/8/layout/process1"/>
    <dgm:cxn modelId="{042533E7-9AFA-2E47-9DD3-AA6B2223DDDE}" srcId="{B639A841-A6AE-1140-ADE9-762CDB0FF0C5}" destId="{33D58024-4333-574D-B993-7E588830E0C7}" srcOrd="1" destOrd="0" parTransId="{E0B4ABB5-7FC2-6F44-87D1-0FAD2CC7663B}" sibTransId="{21680B2D-910E-C24D-81FD-E78ECA9CA2FD}"/>
    <dgm:cxn modelId="{32CD8FF8-5FE2-D145-B8D9-92E2B78631E4}" type="presOf" srcId="{592B8562-0A36-AE47-B24B-E717BBE324D9}" destId="{C24E6A1E-761E-3C42-9FE1-8DE6141A1580}" srcOrd="0" destOrd="0" presId="urn:microsoft.com/office/officeart/2005/8/layout/process1"/>
    <dgm:cxn modelId="{A8E40299-F1DA-2E42-A492-C1F55274E678}" type="presParOf" srcId="{FB5D9D0F-38D8-304F-9A1C-0461AF5E7E1B}" destId="{C5DD7DE6-51B3-BA41-901E-E084967DB107}" srcOrd="0" destOrd="0" presId="urn:microsoft.com/office/officeart/2005/8/layout/process1"/>
    <dgm:cxn modelId="{A8B974AA-8C94-924A-B9DE-BBBC41D91DE2}" type="presParOf" srcId="{FB5D9D0F-38D8-304F-9A1C-0461AF5E7E1B}" destId="{391748AC-3573-DA46-AA9C-CE1E267785F5}" srcOrd="1" destOrd="0" presId="urn:microsoft.com/office/officeart/2005/8/layout/process1"/>
    <dgm:cxn modelId="{FEC88F60-C8F3-244C-8947-FAB058917C55}" type="presParOf" srcId="{391748AC-3573-DA46-AA9C-CE1E267785F5}" destId="{1458ACCF-3427-E14A-B06D-E30157E21ACB}" srcOrd="0" destOrd="0" presId="urn:microsoft.com/office/officeart/2005/8/layout/process1"/>
    <dgm:cxn modelId="{C2B69D0A-0F94-9946-8730-D40A43778D77}" type="presParOf" srcId="{FB5D9D0F-38D8-304F-9A1C-0461AF5E7E1B}" destId="{4BB86A40-2CAC-4E4C-BC42-17583FC76F28}" srcOrd="2" destOrd="0" presId="urn:microsoft.com/office/officeart/2005/8/layout/process1"/>
    <dgm:cxn modelId="{29A39A70-1FCD-D845-8BED-CCB28F37B237}" type="presParOf" srcId="{FB5D9D0F-38D8-304F-9A1C-0461AF5E7E1B}" destId="{C360EEF2-8A8C-1142-B361-FD43017B525B}" srcOrd="3" destOrd="0" presId="urn:microsoft.com/office/officeart/2005/8/layout/process1"/>
    <dgm:cxn modelId="{B88BE263-52E4-544A-8096-6048B707B0E8}" type="presParOf" srcId="{C360EEF2-8A8C-1142-B361-FD43017B525B}" destId="{F62D4997-1B73-A34B-9ADA-C6532329E251}" srcOrd="0" destOrd="0" presId="urn:microsoft.com/office/officeart/2005/8/layout/process1"/>
    <dgm:cxn modelId="{6A690475-DDD2-2946-BD3A-A3ECD5EA0EC7}" type="presParOf" srcId="{FB5D9D0F-38D8-304F-9A1C-0461AF5E7E1B}" destId="{C24E6A1E-761E-3C42-9FE1-8DE6141A158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082374-7214-4860-B049-CAFC494ED9E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7DB84601-7B83-4C86-BB9E-19927DDD7A86}">
      <dgm:prSet custT="1"/>
      <dgm:spPr>
        <a:solidFill>
          <a:schemeClr val="bg1">
            <a:lumMod val="50000"/>
            <a:lumOff val="50000"/>
          </a:schemeClr>
        </a:solidFill>
      </dgm:spPr>
      <dgm:t>
        <a:bodyPr/>
        <a:lstStyle/>
        <a:p>
          <a:pPr marL="0" indent="0">
            <a:tabLst/>
          </a:pPr>
          <a:r>
            <a:rPr lang="en-US" sz="1800" b="1" baseline="0" dirty="0">
              <a:solidFill>
                <a:schemeClr val="tx1"/>
              </a:solidFill>
            </a:rPr>
            <a:t>1. STATEMENT OF FACTS</a:t>
          </a:r>
          <a:r>
            <a:rPr lang="en-US" sz="1800" baseline="0" dirty="0">
              <a:solidFill>
                <a:schemeClr val="tx1"/>
              </a:solidFill>
            </a:rPr>
            <a:t>:</a:t>
          </a:r>
          <a:r>
            <a:rPr lang="en-US" sz="1800" baseline="0" dirty="0"/>
            <a:t> </a:t>
          </a:r>
          <a:r>
            <a:rPr lang="en-US" sz="1800" i="1" baseline="0" dirty="0"/>
            <a:t>What happened? What is the question</a:t>
          </a:r>
          <a:r>
            <a:rPr lang="en-US" sz="1800" i="0" baseline="0" dirty="0"/>
            <a:t>?</a:t>
          </a:r>
          <a:r>
            <a:rPr lang="en-US" sz="1800" i="1" baseline="0" dirty="0"/>
            <a:t>          </a:t>
          </a:r>
          <a:r>
            <a:rPr lang="en-US" sz="1800" baseline="0" dirty="0"/>
            <a:t>Information based on official record of the annual conference</a:t>
          </a:r>
          <a:endParaRPr lang="en-US" sz="1800" dirty="0"/>
        </a:p>
      </dgm:t>
    </dgm:pt>
    <dgm:pt modelId="{55EF7078-8B13-4FF3-93BC-FE4E9AAFA429}" type="parTrans" cxnId="{DF0D979A-1CBA-45DA-B242-56C462E6ADF0}">
      <dgm:prSet/>
      <dgm:spPr/>
      <dgm:t>
        <a:bodyPr/>
        <a:lstStyle/>
        <a:p>
          <a:endParaRPr lang="en-US" sz="1800"/>
        </a:p>
      </dgm:t>
    </dgm:pt>
    <dgm:pt modelId="{478657E0-F72B-41F1-9844-02566A0C5F50}" type="sibTrans" cxnId="{DF0D979A-1CBA-45DA-B242-56C462E6ADF0}">
      <dgm:prSet custT="1"/>
      <dgm:spPr>
        <a:solidFill>
          <a:srgbClr val="FFC000">
            <a:alpha val="90000"/>
          </a:srgbClr>
        </a:solidFill>
      </dgm:spPr>
      <dgm:t>
        <a:bodyPr/>
        <a:lstStyle/>
        <a:p>
          <a:endParaRPr lang="en-US" sz="1800"/>
        </a:p>
      </dgm:t>
    </dgm:pt>
    <dgm:pt modelId="{5DB0FDE9-3EBB-486B-8B0F-FF08B374CAB2}">
      <dgm:prSet custT="1"/>
      <dgm:spPr>
        <a:solidFill>
          <a:srgbClr val="00B050"/>
        </a:solidFill>
      </dgm:spPr>
      <dgm:t>
        <a:bodyPr/>
        <a:lstStyle/>
        <a:p>
          <a:r>
            <a:rPr lang="en-US" sz="1800" b="1" baseline="0" dirty="0">
              <a:solidFill>
                <a:schemeClr val="tx1"/>
              </a:solidFill>
            </a:rPr>
            <a:t>2. JURISDICTION</a:t>
          </a:r>
          <a:r>
            <a:rPr lang="en-US" sz="1800" baseline="0" dirty="0">
              <a:solidFill>
                <a:schemeClr val="tx1"/>
              </a:solidFill>
            </a:rPr>
            <a:t>:</a:t>
          </a:r>
          <a:r>
            <a:rPr lang="en-US" sz="1800" baseline="0" dirty="0"/>
            <a:t> </a:t>
          </a:r>
          <a:r>
            <a:rPr lang="en-US" sz="1800" i="1" baseline="0" dirty="0"/>
            <a:t>Is it a proper question? Is it moot &amp; hypothetical?                                 </a:t>
          </a:r>
          <a:r>
            <a:rPr lang="en-US" sz="1800" baseline="0" dirty="0"/>
            <a:t>Determination if the question meets the Connection Test</a:t>
          </a:r>
          <a:endParaRPr lang="en-US" sz="1800" dirty="0"/>
        </a:p>
      </dgm:t>
    </dgm:pt>
    <dgm:pt modelId="{A7E0337E-83B8-486D-87C0-BC6BE36DF836}" type="parTrans" cxnId="{12EB2C6E-85F1-4FBC-96BE-B454E0F43D0F}">
      <dgm:prSet/>
      <dgm:spPr/>
      <dgm:t>
        <a:bodyPr/>
        <a:lstStyle/>
        <a:p>
          <a:endParaRPr lang="en-US" sz="1800"/>
        </a:p>
      </dgm:t>
    </dgm:pt>
    <dgm:pt modelId="{51400F53-CF7F-4924-A096-8D3FABE978BF}" type="sibTrans" cxnId="{12EB2C6E-85F1-4FBC-96BE-B454E0F43D0F}">
      <dgm:prSet custT="1"/>
      <dgm:spPr>
        <a:solidFill>
          <a:srgbClr val="FFC000">
            <a:alpha val="90000"/>
          </a:srgbClr>
        </a:solidFill>
      </dgm:spPr>
      <dgm:t>
        <a:bodyPr/>
        <a:lstStyle/>
        <a:p>
          <a:endParaRPr lang="en-US" sz="1800"/>
        </a:p>
      </dgm:t>
    </dgm:pt>
    <dgm:pt modelId="{A65149E1-96CF-4962-A17A-1EFAB480CAD5}">
      <dgm:prSet custT="1"/>
      <dgm:spPr>
        <a:solidFill>
          <a:srgbClr val="7030A0"/>
        </a:solidFill>
      </dgm:spPr>
      <dgm:t>
        <a:bodyPr/>
        <a:lstStyle/>
        <a:p>
          <a:r>
            <a:rPr lang="en-US" sz="1800" b="1" baseline="0" dirty="0">
              <a:solidFill>
                <a:schemeClr val="tx1"/>
              </a:solidFill>
            </a:rPr>
            <a:t>3. ANALYSIS &amp; RATIONALE</a:t>
          </a:r>
          <a:r>
            <a:rPr lang="en-US" sz="1800" baseline="0" dirty="0">
              <a:solidFill>
                <a:schemeClr val="tx1"/>
              </a:solidFill>
            </a:rPr>
            <a:t>:</a:t>
          </a:r>
          <a:r>
            <a:rPr lang="en-US" sz="1800" baseline="0" dirty="0"/>
            <a:t> </a:t>
          </a:r>
          <a:r>
            <a:rPr lang="en-US" sz="1800" i="1" baseline="0" dirty="0"/>
            <a:t>What are the legal bases and rationale?                                          </a:t>
          </a:r>
          <a:r>
            <a:rPr lang="en-US" sz="1800" baseline="0" dirty="0"/>
            <a:t>Explanation of the grounds for the decision</a:t>
          </a:r>
          <a:endParaRPr lang="en-US" sz="1800" dirty="0"/>
        </a:p>
      </dgm:t>
    </dgm:pt>
    <dgm:pt modelId="{F016EC13-53B6-49DA-A7D3-75EF08C18203}" type="parTrans" cxnId="{55B3AF16-0234-4942-A008-5A5A40C03D98}">
      <dgm:prSet/>
      <dgm:spPr/>
      <dgm:t>
        <a:bodyPr/>
        <a:lstStyle/>
        <a:p>
          <a:endParaRPr lang="en-US" sz="1800"/>
        </a:p>
      </dgm:t>
    </dgm:pt>
    <dgm:pt modelId="{45E1C9BD-107A-480F-96AF-7B84EEEB85E3}" type="sibTrans" cxnId="{55B3AF16-0234-4942-A008-5A5A40C03D98}">
      <dgm:prSet custT="1"/>
      <dgm:spPr>
        <a:solidFill>
          <a:srgbClr val="FFC000">
            <a:alpha val="90000"/>
          </a:srgbClr>
        </a:solidFill>
      </dgm:spPr>
      <dgm:t>
        <a:bodyPr/>
        <a:lstStyle/>
        <a:p>
          <a:endParaRPr lang="en-US" sz="1800"/>
        </a:p>
      </dgm:t>
    </dgm:pt>
    <dgm:pt modelId="{1F20A0EB-00CE-41D4-84CF-4AB626DB612E}">
      <dgm:prSet custT="1"/>
      <dgm:spPr>
        <a:solidFill>
          <a:srgbClr val="002060"/>
        </a:solidFill>
      </dgm:spPr>
      <dgm:t>
        <a:bodyPr/>
        <a:lstStyle/>
        <a:p>
          <a:r>
            <a:rPr lang="en-US" sz="1800" b="1" baseline="0" dirty="0">
              <a:solidFill>
                <a:schemeClr val="tx1"/>
              </a:solidFill>
            </a:rPr>
            <a:t>4. RULING</a:t>
          </a:r>
          <a:r>
            <a:rPr lang="en-US" sz="1800" baseline="0" dirty="0">
              <a:solidFill>
                <a:schemeClr val="tx1"/>
              </a:solidFill>
            </a:rPr>
            <a:t>:</a:t>
          </a:r>
          <a:r>
            <a:rPr lang="en-US" sz="1800" baseline="0" dirty="0"/>
            <a:t> </a:t>
          </a:r>
          <a:r>
            <a:rPr lang="en-US" sz="1800" i="1" baseline="0" dirty="0"/>
            <a:t>How </a:t>
          </a:r>
          <a:r>
            <a:rPr lang="en-US" sz="1800" i="1" baseline="0"/>
            <a:t>do you decide?                                                            </a:t>
          </a:r>
          <a:r>
            <a:rPr lang="en-US" sz="1800" baseline="0" dirty="0"/>
            <a:t>Disposition of the case</a:t>
          </a:r>
          <a:endParaRPr lang="en-US" sz="1800" dirty="0"/>
        </a:p>
      </dgm:t>
    </dgm:pt>
    <dgm:pt modelId="{7AD2842C-8EB3-4255-9962-2CDE643D8829}" type="parTrans" cxnId="{8291100E-61FA-444C-96C5-7EE1123D63FA}">
      <dgm:prSet/>
      <dgm:spPr/>
      <dgm:t>
        <a:bodyPr/>
        <a:lstStyle/>
        <a:p>
          <a:endParaRPr lang="en-US" sz="1800"/>
        </a:p>
      </dgm:t>
    </dgm:pt>
    <dgm:pt modelId="{FE23D86F-C48D-429F-85DF-18BED478B9E5}" type="sibTrans" cxnId="{8291100E-61FA-444C-96C5-7EE1123D63FA}">
      <dgm:prSet/>
      <dgm:spPr/>
      <dgm:t>
        <a:bodyPr/>
        <a:lstStyle/>
        <a:p>
          <a:endParaRPr lang="en-US" sz="1800"/>
        </a:p>
      </dgm:t>
    </dgm:pt>
    <dgm:pt modelId="{FD29C4CD-5FA8-5D40-9ABD-E9B373A8EBDE}" type="pres">
      <dgm:prSet presAssocID="{AD082374-7214-4860-B049-CAFC494ED9EE}" presName="outerComposite" presStyleCnt="0">
        <dgm:presLayoutVars>
          <dgm:chMax val="5"/>
          <dgm:dir/>
          <dgm:resizeHandles val="exact"/>
        </dgm:presLayoutVars>
      </dgm:prSet>
      <dgm:spPr/>
    </dgm:pt>
    <dgm:pt modelId="{93ED847A-9938-5D49-963D-EC5C9FC11088}" type="pres">
      <dgm:prSet presAssocID="{AD082374-7214-4860-B049-CAFC494ED9EE}" presName="dummyMaxCanvas" presStyleCnt="0">
        <dgm:presLayoutVars/>
      </dgm:prSet>
      <dgm:spPr/>
    </dgm:pt>
    <dgm:pt modelId="{A667033E-B006-444A-81EB-7993B9639861}" type="pres">
      <dgm:prSet presAssocID="{AD082374-7214-4860-B049-CAFC494ED9EE}" presName="FourNodes_1" presStyleLbl="node1" presStyleIdx="0" presStyleCnt="4" custLinFactNeighborY="-1247">
        <dgm:presLayoutVars>
          <dgm:bulletEnabled val="1"/>
        </dgm:presLayoutVars>
      </dgm:prSet>
      <dgm:spPr/>
    </dgm:pt>
    <dgm:pt modelId="{F85AAB3B-5EAD-8640-9183-1712C68084F1}" type="pres">
      <dgm:prSet presAssocID="{AD082374-7214-4860-B049-CAFC494ED9EE}" presName="FourNodes_2" presStyleLbl="node1" presStyleIdx="1" presStyleCnt="4">
        <dgm:presLayoutVars>
          <dgm:bulletEnabled val="1"/>
        </dgm:presLayoutVars>
      </dgm:prSet>
      <dgm:spPr/>
    </dgm:pt>
    <dgm:pt modelId="{B1CDF539-1120-9D4E-9408-FBB613B11A04}" type="pres">
      <dgm:prSet presAssocID="{AD082374-7214-4860-B049-CAFC494ED9EE}" presName="FourNodes_3" presStyleLbl="node1" presStyleIdx="2" presStyleCnt="4">
        <dgm:presLayoutVars>
          <dgm:bulletEnabled val="1"/>
        </dgm:presLayoutVars>
      </dgm:prSet>
      <dgm:spPr/>
    </dgm:pt>
    <dgm:pt modelId="{EA83CF5C-E096-AB49-B609-4351487FCDDB}" type="pres">
      <dgm:prSet presAssocID="{AD082374-7214-4860-B049-CAFC494ED9EE}" presName="FourNodes_4" presStyleLbl="node1" presStyleIdx="3" presStyleCnt="4">
        <dgm:presLayoutVars>
          <dgm:bulletEnabled val="1"/>
        </dgm:presLayoutVars>
      </dgm:prSet>
      <dgm:spPr/>
    </dgm:pt>
    <dgm:pt modelId="{799EDAC6-7C3A-7C44-9283-B552E195E8A7}" type="pres">
      <dgm:prSet presAssocID="{AD082374-7214-4860-B049-CAFC494ED9EE}" presName="FourConn_1-2" presStyleLbl="fgAccFollowNode1" presStyleIdx="0" presStyleCnt="3">
        <dgm:presLayoutVars>
          <dgm:bulletEnabled val="1"/>
        </dgm:presLayoutVars>
      </dgm:prSet>
      <dgm:spPr/>
    </dgm:pt>
    <dgm:pt modelId="{600A596E-DD6D-4E43-8794-266CBFA03C11}" type="pres">
      <dgm:prSet presAssocID="{AD082374-7214-4860-B049-CAFC494ED9EE}" presName="FourConn_2-3" presStyleLbl="fgAccFollowNode1" presStyleIdx="1" presStyleCnt="3">
        <dgm:presLayoutVars>
          <dgm:bulletEnabled val="1"/>
        </dgm:presLayoutVars>
      </dgm:prSet>
      <dgm:spPr/>
    </dgm:pt>
    <dgm:pt modelId="{C8A1BF51-D3EC-8D4A-9FF8-ECE9D689F77C}" type="pres">
      <dgm:prSet presAssocID="{AD082374-7214-4860-B049-CAFC494ED9EE}" presName="FourConn_3-4" presStyleLbl="fgAccFollowNode1" presStyleIdx="2" presStyleCnt="3">
        <dgm:presLayoutVars>
          <dgm:bulletEnabled val="1"/>
        </dgm:presLayoutVars>
      </dgm:prSet>
      <dgm:spPr/>
    </dgm:pt>
    <dgm:pt modelId="{4E1D5E96-18FD-9648-A3EC-02B3A8843B16}" type="pres">
      <dgm:prSet presAssocID="{AD082374-7214-4860-B049-CAFC494ED9EE}" presName="FourNodes_1_text" presStyleLbl="node1" presStyleIdx="3" presStyleCnt="4">
        <dgm:presLayoutVars>
          <dgm:bulletEnabled val="1"/>
        </dgm:presLayoutVars>
      </dgm:prSet>
      <dgm:spPr/>
    </dgm:pt>
    <dgm:pt modelId="{6C9F2FE9-C8B0-B648-A5A2-2932C20CCFF9}" type="pres">
      <dgm:prSet presAssocID="{AD082374-7214-4860-B049-CAFC494ED9EE}" presName="FourNodes_2_text" presStyleLbl="node1" presStyleIdx="3" presStyleCnt="4">
        <dgm:presLayoutVars>
          <dgm:bulletEnabled val="1"/>
        </dgm:presLayoutVars>
      </dgm:prSet>
      <dgm:spPr/>
    </dgm:pt>
    <dgm:pt modelId="{32A7FC28-8AE3-AF45-AE45-E6DCCDF09C46}" type="pres">
      <dgm:prSet presAssocID="{AD082374-7214-4860-B049-CAFC494ED9EE}" presName="FourNodes_3_text" presStyleLbl="node1" presStyleIdx="3" presStyleCnt="4">
        <dgm:presLayoutVars>
          <dgm:bulletEnabled val="1"/>
        </dgm:presLayoutVars>
      </dgm:prSet>
      <dgm:spPr/>
    </dgm:pt>
    <dgm:pt modelId="{A254FF89-630E-DA48-97B8-9A816F04202A}" type="pres">
      <dgm:prSet presAssocID="{AD082374-7214-4860-B049-CAFC494ED9EE}" presName="FourNodes_4_text" presStyleLbl="node1" presStyleIdx="3" presStyleCnt="4">
        <dgm:presLayoutVars>
          <dgm:bulletEnabled val="1"/>
        </dgm:presLayoutVars>
      </dgm:prSet>
      <dgm:spPr/>
    </dgm:pt>
  </dgm:ptLst>
  <dgm:cxnLst>
    <dgm:cxn modelId="{8291100E-61FA-444C-96C5-7EE1123D63FA}" srcId="{AD082374-7214-4860-B049-CAFC494ED9EE}" destId="{1F20A0EB-00CE-41D4-84CF-4AB626DB612E}" srcOrd="3" destOrd="0" parTransId="{7AD2842C-8EB3-4255-9962-2CDE643D8829}" sibTransId="{FE23D86F-C48D-429F-85DF-18BED478B9E5}"/>
    <dgm:cxn modelId="{A900CE12-BE19-7D4A-A176-238C1E804998}" type="presOf" srcId="{7DB84601-7B83-4C86-BB9E-19927DDD7A86}" destId="{A667033E-B006-444A-81EB-7993B9639861}" srcOrd="0" destOrd="0" presId="urn:microsoft.com/office/officeart/2005/8/layout/vProcess5"/>
    <dgm:cxn modelId="{55B3AF16-0234-4942-A008-5A5A40C03D98}" srcId="{AD082374-7214-4860-B049-CAFC494ED9EE}" destId="{A65149E1-96CF-4962-A17A-1EFAB480CAD5}" srcOrd="2" destOrd="0" parTransId="{F016EC13-53B6-49DA-A7D3-75EF08C18203}" sibTransId="{45E1C9BD-107A-480F-96AF-7B84EEEB85E3}"/>
    <dgm:cxn modelId="{A073F523-4591-7842-9B24-0A4492E40957}" type="presOf" srcId="{45E1C9BD-107A-480F-96AF-7B84EEEB85E3}" destId="{C8A1BF51-D3EC-8D4A-9FF8-ECE9D689F77C}" srcOrd="0" destOrd="0" presId="urn:microsoft.com/office/officeart/2005/8/layout/vProcess5"/>
    <dgm:cxn modelId="{3B23803F-C910-2141-8EDC-8ED860660F49}" type="presOf" srcId="{A65149E1-96CF-4962-A17A-1EFAB480CAD5}" destId="{B1CDF539-1120-9D4E-9408-FBB613B11A04}" srcOrd="0" destOrd="0" presId="urn:microsoft.com/office/officeart/2005/8/layout/vProcess5"/>
    <dgm:cxn modelId="{6F0F3B42-D78D-5F4D-B6CE-34CF7B3A6560}" type="presOf" srcId="{1F20A0EB-00CE-41D4-84CF-4AB626DB612E}" destId="{EA83CF5C-E096-AB49-B609-4351487FCDDB}" srcOrd="0" destOrd="0" presId="urn:microsoft.com/office/officeart/2005/8/layout/vProcess5"/>
    <dgm:cxn modelId="{7EF5A553-2D8B-A840-A216-6C81B5ECDEB8}" type="presOf" srcId="{51400F53-CF7F-4924-A096-8D3FABE978BF}" destId="{600A596E-DD6D-4E43-8794-266CBFA03C11}" srcOrd="0" destOrd="0" presId="urn:microsoft.com/office/officeart/2005/8/layout/vProcess5"/>
    <dgm:cxn modelId="{C180CF55-F142-074D-98BE-5C0642B80B3A}" type="presOf" srcId="{1F20A0EB-00CE-41D4-84CF-4AB626DB612E}" destId="{A254FF89-630E-DA48-97B8-9A816F04202A}" srcOrd="1" destOrd="0" presId="urn:microsoft.com/office/officeart/2005/8/layout/vProcess5"/>
    <dgm:cxn modelId="{4698116B-A3AC-2747-9812-75F86BBC914E}" type="presOf" srcId="{5DB0FDE9-3EBB-486B-8B0F-FF08B374CAB2}" destId="{F85AAB3B-5EAD-8640-9183-1712C68084F1}" srcOrd="0" destOrd="0" presId="urn:microsoft.com/office/officeart/2005/8/layout/vProcess5"/>
    <dgm:cxn modelId="{12EB2C6E-85F1-4FBC-96BE-B454E0F43D0F}" srcId="{AD082374-7214-4860-B049-CAFC494ED9EE}" destId="{5DB0FDE9-3EBB-486B-8B0F-FF08B374CAB2}" srcOrd="1" destOrd="0" parTransId="{A7E0337E-83B8-486D-87C0-BC6BE36DF836}" sibTransId="{51400F53-CF7F-4924-A096-8D3FABE978BF}"/>
    <dgm:cxn modelId="{8C149A72-0AC7-CF46-ADB4-693DC8D7403E}" type="presOf" srcId="{A65149E1-96CF-4962-A17A-1EFAB480CAD5}" destId="{32A7FC28-8AE3-AF45-AE45-E6DCCDF09C46}" srcOrd="1" destOrd="0" presId="urn:microsoft.com/office/officeart/2005/8/layout/vProcess5"/>
    <dgm:cxn modelId="{D45F8073-03B2-364B-89DA-8C76A414A71E}" type="presOf" srcId="{7DB84601-7B83-4C86-BB9E-19927DDD7A86}" destId="{4E1D5E96-18FD-9648-A3EC-02B3A8843B16}" srcOrd="1" destOrd="0" presId="urn:microsoft.com/office/officeart/2005/8/layout/vProcess5"/>
    <dgm:cxn modelId="{DF0D979A-1CBA-45DA-B242-56C462E6ADF0}" srcId="{AD082374-7214-4860-B049-CAFC494ED9EE}" destId="{7DB84601-7B83-4C86-BB9E-19927DDD7A86}" srcOrd="0" destOrd="0" parTransId="{55EF7078-8B13-4FF3-93BC-FE4E9AAFA429}" sibTransId="{478657E0-F72B-41F1-9844-02566A0C5F50}"/>
    <dgm:cxn modelId="{01FD3AAE-71B5-1A46-A451-8AB45E34ED8F}" type="presOf" srcId="{478657E0-F72B-41F1-9844-02566A0C5F50}" destId="{799EDAC6-7C3A-7C44-9283-B552E195E8A7}" srcOrd="0" destOrd="0" presId="urn:microsoft.com/office/officeart/2005/8/layout/vProcess5"/>
    <dgm:cxn modelId="{F53944C7-0AD2-0144-82A6-14675A7416BC}" type="presOf" srcId="{5DB0FDE9-3EBB-486B-8B0F-FF08B374CAB2}" destId="{6C9F2FE9-C8B0-B648-A5A2-2932C20CCFF9}" srcOrd="1" destOrd="0" presId="urn:microsoft.com/office/officeart/2005/8/layout/vProcess5"/>
    <dgm:cxn modelId="{0D4CAAD6-C1C8-564E-8599-3216F169F51C}" type="presOf" srcId="{AD082374-7214-4860-B049-CAFC494ED9EE}" destId="{FD29C4CD-5FA8-5D40-9ABD-E9B373A8EBDE}" srcOrd="0" destOrd="0" presId="urn:microsoft.com/office/officeart/2005/8/layout/vProcess5"/>
    <dgm:cxn modelId="{DB0A7FA0-17F5-9341-A991-247A97231016}" type="presParOf" srcId="{FD29C4CD-5FA8-5D40-9ABD-E9B373A8EBDE}" destId="{93ED847A-9938-5D49-963D-EC5C9FC11088}" srcOrd="0" destOrd="0" presId="urn:microsoft.com/office/officeart/2005/8/layout/vProcess5"/>
    <dgm:cxn modelId="{8C8C0957-497E-D94E-A778-D9D19E207A51}" type="presParOf" srcId="{FD29C4CD-5FA8-5D40-9ABD-E9B373A8EBDE}" destId="{A667033E-B006-444A-81EB-7993B9639861}" srcOrd="1" destOrd="0" presId="urn:microsoft.com/office/officeart/2005/8/layout/vProcess5"/>
    <dgm:cxn modelId="{8F37C1B8-7AC9-6C45-99DA-119D839D43E4}" type="presParOf" srcId="{FD29C4CD-5FA8-5D40-9ABD-E9B373A8EBDE}" destId="{F85AAB3B-5EAD-8640-9183-1712C68084F1}" srcOrd="2" destOrd="0" presId="urn:microsoft.com/office/officeart/2005/8/layout/vProcess5"/>
    <dgm:cxn modelId="{735481C7-21FB-DD48-B321-764531A90ABE}" type="presParOf" srcId="{FD29C4CD-5FA8-5D40-9ABD-E9B373A8EBDE}" destId="{B1CDF539-1120-9D4E-9408-FBB613B11A04}" srcOrd="3" destOrd="0" presId="urn:microsoft.com/office/officeart/2005/8/layout/vProcess5"/>
    <dgm:cxn modelId="{E60A9A3F-2DA5-AF4B-8211-2936F1E26C07}" type="presParOf" srcId="{FD29C4CD-5FA8-5D40-9ABD-E9B373A8EBDE}" destId="{EA83CF5C-E096-AB49-B609-4351487FCDDB}" srcOrd="4" destOrd="0" presId="urn:microsoft.com/office/officeart/2005/8/layout/vProcess5"/>
    <dgm:cxn modelId="{E9D60F8E-C399-BD4B-B06E-D87991DD3847}" type="presParOf" srcId="{FD29C4CD-5FA8-5D40-9ABD-E9B373A8EBDE}" destId="{799EDAC6-7C3A-7C44-9283-B552E195E8A7}" srcOrd="5" destOrd="0" presId="urn:microsoft.com/office/officeart/2005/8/layout/vProcess5"/>
    <dgm:cxn modelId="{82B0C309-396C-4344-A0EA-94DD991937A4}" type="presParOf" srcId="{FD29C4CD-5FA8-5D40-9ABD-E9B373A8EBDE}" destId="{600A596E-DD6D-4E43-8794-266CBFA03C11}" srcOrd="6" destOrd="0" presId="urn:microsoft.com/office/officeart/2005/8/layout/vProcess5"/>
    <dgm:cxn modelId="{D97469B0-991B-0043-93E6-BA6C461E349A}" type="presParOf" srcId="{FD29C4CD-5FA8-5D40-9ABD-E9B373A8EBDE}" destId="{C8A1BF51-D3EC-8D4A-9FF8-ECE9D689F77C}" srcOrd="7" destOrd="0" presId="urn:microsoft.com/office/officeart/2005/8/layout/vProcess5"/>
    <dgm:cxn modelId="{7BF31431-53D3-6A40-8130-C4264391C6DF}" type="presParOf" srcId="{FD29C4CD-5FA8-5D40-9ABD-E9B373A8EBDE}" destId="{4E1D5E96-18FD-9648-A3EC-02B3A8843B16}" srcOrd="8" destOrd="0" presId="urn:microsoft.com/office/officeart/2005/8/layout/vProcess5"/>
    <dgm:cxn modelId="{3F3B3B82-691B-EE45-9BD0-09D509E1E2F6}" type="presParOf" srcId="{FD29C4CD-5FA8-5D40-9ABD-E9B373A8EBDE}" destId="{6C9F2FE9-C8B0-B648-A5A2-2932C20CCFF9}" srcOrd="9" destOrd="0" presId="urn:microsoft.com/office/officeart/2005/8/layout/vProcess5"/>
    <dgm:cxn modelId="{5CE8A1E6-8BBA-9040-9884-99048D8C6142}" type="presParOf" srcId="{FD29C4CD-5FA8-5D40-9ABD-E9B373A8EBDE}" destId="{32A7FC28-8AE3-AF45-AE45-E6DCCDF09C46}" srcOrd="10" destOrd="0" presId="urn:microsoft.com/office/officeart/2005/8/layout/vProcess5"/>
    <dgm:cxn modelId="{31037F33-CE06-3E4C-8B9A-4005E4BF530B}" type="presParOf" srcId="{FD29C4CD-5FA8-5D40-9ABD-E9B373A8EBDE}" destId="{A254FF89-630E-DA48-97B8-9A816F04202A}"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ADCCC-BEBF-4A42-8B78-48474FE86CF1}">
      <dsp:nvSpPr>
        <dsp:cNvPr id="0" name=""/>
        <dsp:cNvSpPr/>
      </dsp:nvSpPr>
      <dsp:spPr>
        <a:xfrm>
          <a:off x="1679805" y="0"/>
          <a:ext cx="4206875" cy="4206875"/>
        </a:xfrm>
        <a:prstGeom prst="ellipse">
          <a:avLst/>
        </a:prstGeom>
        <a:solidFill>
          <a:srgbClr val="92D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Scope of case</a:t>
          </a:r>
        </a:p>
      </dsp:txBody>
      <dsp:txXfrm>
        <a:off x="2678938" y="315515"/>
        <a:ext cx="2208609" cy="715168"/>
      </dsp:txXfrm>
    </dsp:sp>
    <dsp:sp modelId="{495E0E33-D36B-B74F-B12F-EEB858D561C4}">
      <dsp:nvSpPr>
        <dsp:cNvPr id="0" name=""/>
        <dsp:cNvSpPr/>
      </dsp:nvSpPr>
      <dsp:spPr>
        <a:xfrm>
          <a:off x="2738570" y="2211806"/>
          <a:ext cx="2027692" cy="1995068"/>
        </a:xfrm>
        <a:prstGeom prst="ellipse">
          <a:avLst/>
        </a:prstGeom>
        <a:solidFill>
          <a:srgbClr val="00B0F0">
            <a:alpha val="80456"/>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Core Issue</a:t>
          </a:r>
        </a:p>
      </dsp:txBody>
      <dsp:txXfrm>
        <a:off x="3035519" y="2710573"/>
        <a:ext cx="1433795" cy="9975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75E8C-7CB0-B648-BA2E-E5D85922859D}">
      <dsp:nvSpPr>
        <dsp:cNvPr id="0" name=""/>
        <dsp:cNvSpPr/>
      </dsp:nvSpPr>
      <dsp:spPr>
        <a:xfrm>
          <a:off x="0" y="4653728"/>
          <a:ext cx="7156321" cy="1018121"/>
        </a:xfrm>
        <a:prstGeom prst="rect">
          <a:avLst/>
        </a:prstGeom>
        <a:solidFill>
          <a:srgbClr val="92D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Controlling provision:                                       ¶ 507.1</a:t>
          </a:r>
        </a:p>
      </dsp:txBody>
      <dsp:txXfrm>
        <a:off x="0" y="4653728"/>
        <a:ext cx="7156321" cy="1018121"/>
      </dsp:txXfrm>
    </dsp:sp>
    <dsp:sp modelId="{09B95CC1-C25D-9C4A-8BC2-15E6F3888EA7}">
      <dsp:nvSpPr>
        <dsp:cNvPr id="0" name=""/>
        <dsp:cNvSpPr/>
      </dsp:nvSpPr>
      <dsp:spPr>
        <a:xfrm rot="10800000">
          <a:off x="0" y="3089442"/>
          <a:ext cx="7156321" cy="1565871"/>
        </a:xfrm>
        <a:prstGeom prst="upArrowCallout">
          <a:avLst/>
        </a:prstGeom>
        <a:solidFill>
          <a:srgbClr val="00A9EA"/>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CORE ISSUE:                                                            </a:t>
          </a:r>
          <a:r>
            <a:rPr lang="en-US" sz="1800" kern="1200" dirty="0">
              <a:latin typeface="Arial" panose="020B0604020202020204" pitchFamily="34" charset="0"/>
              <a:cs typeface="Arial" panose="020B0604020202020204" pitchFamily="34" charset="0"/>
            </a:rPr>
            <a:t>Who has the authority to determine whether a legislative petition meets the submission requirements?</a:t>
          </a:r>
        </a:p>
      </dsp:txBody>
      <dsp:txXfrm rot="10800000">
        <a:off x="0" y="3089442"/>
        <a:ext cx="7156321" cy="1017456"/>
      </dsp:txXfrm>
    </dsp:sp>
    <dsp:sp modelId="{9C8DB054-9D8D-7C42-9761-5E728718CB61}">
      <dsp:nvSpPr>
        <dsp:cNvPr id="0" name=""/>
        <dsp:cNvSpPr/>
      </dsp:nvSpPr>
      <dsp:spPr>
        <a:xfrm rot="10800000">
          <a:off x="0" y="1552528"/>
          <a:ext cx="7156321" cy="1565871"/>
        </a:xfrm>
        <a:prstGeom prst="upArrowCallout">
          <a:avLst/>
        </a:prstGeom>
        <a:solidFill>
          <a:srgbClr val="7030A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Cited provisions:                                            ¶¶ 507.5, 507.6, 507.8, 507.9 </a:t>
          </a:r>
        </a:p>
      </dsp:txBody>
      <dsp:txXfrm rot="10800000">
        <a:off x="0" y="1552528"/>
        <a:ext cx="7156321" cy="1017456"/>
      </dsp:txXfrm>
    </dsp:sp>
    <dsp:sp modelId="{4DD1A218-6C07-594F-9027-1811508660D5}">
      <dsp:nvSpPr>
        <dsp:cNvPr id="0" name=""/>
        <dsp:cNvSpPr/>
      </dsp:nvSpPr>
      <dsp:spPr>
        <a:xfrm rot="10800000">
          <a:off x="0" y="1928"/>
          <a:ext cx="7156321" cy="1565871"/>
        </a:xfrm>
        <a:prstGeom prst="upArrowCallou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Question of Law</a:t>
          </a:r>
          <a:r>
            <a:rPr lang="en-US" sz="1500" kern="1200" dirty="0">
              <a:latin typeface="Arial" panose="020B0604020202020204" pitchFamily="34" charset="0"/>
              <a:cs typeface="Arial" panose="020B0604020202020204" pitchFamily="34" charset="0"/>
            </a:rPr>
            <a:t>:                                                                                     </a:t>
          </a:r>
          <a:r>
            <a:rPr lang="en-US" sz="1800" kern="1200" dirty="0">
              <a:latin typeface="Arial" panose="020B0604020202020204" pitchFamily="34" charset="0"/>
              <a:cs typeface="Arial" panose="020B0604020202020204" pitchFamily="34" charset="0"/>
            </a:rPr>
            <a:t>Is a legislative petition adopted and submitted by an annual conference properly before the postponed 2020 General Conference? </a:t>
          </a:r>
          <a:endParaRPr lang="en-US" sz="1500" kern="1200" dirty="0">
            <a:latin typeface="Arial" panose="020B0604020202020204" pitchFamily="34" charset="0"/>
            <a:cs typeface="Arial" panose="020B0604020202020204" pitchFamily="34" charset="0"/>
          </a:endParaRPr>
        </a:p>
      </dsp:txBody>
      <dsp:txXfrm rot="10800000">
        <a:off x="0" y="1928"/>
        <a:ext cx="7156321" cy="10174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D7DE6-51B3-BA41-901E-E084967DB107}">
      <dsp:nvSpPr>
        <dsp:cNvPr id="0" name=""/>
        <dsp:cNvSpPr/>
      </dsp:nvSpPr>
      <dsp:spPr>
        <a:xfrm>
          <a:off x="7303" y="371708"/>
          <a:ext cx="2182994" cy="1309796"/>
        </a:xfrm>
        <a:prstGeom prst="roundRect">
          <a:avLst>
            <a:gd name="adj" fmla="val 10000"/>
          </a:avLst>
        </a:prstGeom>
        <a:solidFill>
          <a:srgbClr val="FFC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 Rule</a:t>
          </a:r>
        </a:p>
      </dsp:txBody>
      <dsp:txXfrm>
        <a:off x="45666" y="410071"/>
        <a:ext cx="2106268" cy="1233070"/>
      </dsp:txXfrm>
    </dsp:sp>
    <dsp:sp modelId="{391748AC-3573-DA46-AA9C-CE1E267785F5}">
      <dsp:nvSpPr>
        <dsp:cNvPr id="0" name=""/>
        <dsp:cNvSpPr/>
      </dsp:nvSpPr>
      <dsp:spPr>
        <a:xfrm>
          <a:off x="2408598" y="755915"/>
          <a:ext cx="462794" cy="54138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408598" y="864191"/>
        <a:ext cx="323956" cy="324830"/>
      </dsp:txXfrm>
    </dsp:sp>
    <dsp:sp modelId="{4BB86A40-2CAC-4E4C-BC42-17583FC76F28}">
      <dsp:nvSpPr>
        <dsp:cNvPr id="0" name=""/>
        <dsp:cNvSpPr/>
      </dsp:nvSpPr>
      <dsp:spPr>
        <a:xfrm>
          <a:off x="3063496" y="371708"/>
          <a:ext cx="2182994" cy="1309796"/>
        </a:xfrm>
        <a:prstGeom prst="roundRect">
          <a:avLst>
            <a:gd name="adj" fmla="val 10000"/>
          </a:avLst>
        </a:prstGeom>
        <a:solidFill>
          <a:srgbClr val="00B0F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Particular Fact</a:t>
          </a:r>
        </a:p>
      </dsp:txBody>
      <dsp:txXfrm>
        <a:off x="3101859" y="410071"/>
        <a:ext cx="2106268" cy="1233070"/>
      </dsp:txXfrm>
    </dsp:sp>
    <dsp:sp modelId="{C360EEF2-8A8C-1142-B361-FD43017B525B}">
      <dsp:nvSpPr>
        <dsp:cNvPr id="0" name=""/>
        <dsp:cNvSpPr/>
      </dsp:nvSpPr>
      <dsp:spPr>
        <a:xfrm>
          <a:off x="5464790" y="755915"/>
          <a:ext cx="462794" cy="541382"/>
        </a:xfrm>
        <a:prstGeom prst="rightArrow">
          <a:avLst>
            <a:gd name="adj1" fmla="val 60000"/>
            <a:gd name="adj2" fmla="val 50000"/>
          </a:avLst>
        </a:prstGeom>
        <a:solidFill>
          <a:schemeClr val="accent4">
            <a:hueOff val="-19665892"/>
            <a:satOff val="32094"/>
            <a:lumOff val="-745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64790" y="864191"/>
        <a:ext cx="323956" cy="324830"/>
      </dsp:txXfrm>
    </dsp:sp>
    <dsp:sp modelId="{C24E6A1E-761E-3C42-9FE1-8DE6141A1580}">
      <dsp:nvSpPr>
        <dsp:cNvPr id="0" name=""/>
        <dsp:cNvSpPr/>
      </dsp:nvSpPr>
      <dsp:spPr>
        <a:xfrm>
          <a:off x="6119689" y="371708"/>
          <a:ext cx="2182994" cy="1309796"/>
        </a:xfrm>
        <a:prstGeom prst="roundRect">
          <a:avLst>
            <a:gd name="adj" fmla="val 10000"/>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Conclusion</a:t>
          </a:r>
        </a:p>
      </dsp:txBody>
      <dsp:txXfrm>
        <a:off x="6158052" y="410071"/>
        <a:ext cx="2106268" cy="12330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7033E-B006-444A-81EB-7993B9639861}">
      <dsp:nvSpPr>
        <dsp:cNvPr id="0" name=""/>
        <dsp:cNvSpPr/>
      </dsp:nvSpPr>
      <dsp:spPr>
        <a:xfrm>
          <a:off x="0" y="0"/>
          <a:ext cx="9026680" cy="1047591"/>
        </a:xfrm>
        <a:prstGeom prst="roundRect">
          <a:avLst>
            <a:gd name="adj" fmla="val 10000"/>
          </a:avLst>
        </a:prstGeom>
        <a:solidFill>
          <a:schemeClr val="bg1">
            <a:lumMod val="50000"/>
            <a:lumOff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tabLst/>
          </a:pPr>
          <a:r>
            <a:rPr lang="en-US" sz="1800" b="1" kern="1200" baseline="0" dirty="0">
              <a:solidFill>
                <a:schemeClr val="tx1"/>
              </a:solidFill>
            </a:rPr>
            <a:t>1. STATEMENT OF FACTS</a:t>
          </a:r>
          <a:r>
            <a:rPr lang="en-US" sz="1800" kern="1200" baseline="0" dirty="0">
              <a:solidFill>
                <a:schemeClr val="tx1"/>
              </a:solidFill>
            </a:rPr>
            <a:t>:</a:t>
          </a:r>
          <a:r>
            <a:rPr lang="en-US" sz="1800" kern="1200" baseline="0" dirty="0"/>
            <a:t> </a:t>
          </a:r>
          <a:r>
            <a:rPr lang="en-US" sz="1800" i="1" kern="1200" baseline="0" dirty="0"/>
            <a:t>What happened? What is the question</a:t>
          </a:r>
          <a:r>
            <a:rPr lang="en-US" sz="1800" i="0" kern="1200" baseline="0" dirty="0"/>
            <a:t>?</a:t>
          </a:r>
          <a:r>
            <a:rPr lang="en-US" sz="1800" i="1" kern="1200" baseline="0" dirty="0"/>
            <a:t>          </a:t>
          </a:r>
          <a:r>
            <a:rPr lang="en-US" sz="1800" kern="1200" baseline="0" dirty="0"/>
            <a:t>Information based on official record of the annual conference</a:t>
          </a:r>
          <a:endParaRPr lang="en-US" sz="1800" kern="1200" dirty="0"/>
        </a:p>
      </dsp:txBody>
      <dsp:txXfrm>
        <a:off x="30683" y="30683"/>
        <a:ext cx="7807725" cy="986225"/>
      </dsp:txXfrm>
    </dsp:sp>
    <dsp:sp modelId="{F85AAB3B-5EAD-8640-9183-1712C68084F1}">
      <dsp:nvSpPr>
        <dsp:cNvPr id="0" name=""/>
        <dsp:cNvSpPr/>
      </dsp:nvSpPr>
      <dsp:spPr>
        <a:xfrm>
          <a:off x="755984" y="1238062"/>
          <a:ext cx="9026680" cy="1047591"/>
        </a:xfrm>
        <a:prstGeom prst="roundRect">
          <a:avLst>
            <a:gd name="adj" fmla="val 10000"/>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solidFill>
                <a:schemeClr val="tx1"/>
              </a:solidFill>
            </a:rPr>
            <a:t>2. JURISDICTION</a:t>
          </a:r>
          <a:r>
            <a:rPr lang="en-US" sz="1800" kern="1200" baseline="0" dirty="0">
              <a:solidFill>
                <a:schemeClr val="tx1"/>
              </a:solidFill>
            </a:rPr>
            <a:t>:</a:t>
          </a:r>
          <a:r>
            <a:rPr lang="en-US" sz="1800" kern="1200" baseline="0" dirty="0"/>
            <a:t> </a:t>
          </a:r>
          <a:r>
            <a:rPr lang="en-US" sz="1800" i="1" kern="1200" baseline="0" dirty="0"/>
            <a:t>Is it a proper question? Is it moot &amp; hypothetical?                                 </a:t>
          </a:r>
          <a:r>
            <a:rPr lang="en-US" sz="1800" kern="1200" baseline="0" dirty="0"/>
            <a:t>Determination if the question meets the Connection Test</a:t>
          </a:r>
          <a:endParaRPr lang="en-US" sz="1800" kern="1200" dirty="0"/>
        </a:p>
      </dsp:txBody>
      <dsp:txXfrm>
        <a:off x="786667" y="1268745"/>
        <a:ext cx="7528395" cy="986225"/>
      </dsp:txXfrm>
    </dsp:sp>
    <dsp:sp modelId="{B1CDF539-1120-9D4E-9408-FBB613B11A04}">
      <dsp:nvSpPr>
        <dsp:cNvPr id="0" name=""/>
        <dsp:cNvSpPr/>
      </dsp:nvSpPr>
      <dsp:spPr>
        <a:xfrm>
          <a:off x="1500685" y="2476125"/>
          <a:ext cx="9026680" cy="1047591"/>
        </a:xfrm>
        <a:prstGeom prst="roundRect">
          <a:avLst>
            <a:gd name="adj" fmla="val 10000"/>
          </a:avLst>
        </a:prstGeom>
        <a:solidFill>
          <a:srgbClr val="7030A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solidFill>
                <a:schemeClr val="tx1"/>
              </a:solidFill>
            </a:rPr>
            <a:t>3. ANALYSIS &amp; RATIONALE</a:t>
          </a:r>
          <a:r>
            <a:rPr lang="en-US" sz="1800" kern="1200" baseline="0" dirty="0">
              <a:solidFill>
                <a:schemeClr val="tx1"/>
              </a:solidFill>
            </a:rPr>
            <a:t>:</a:t>
          </a:r>
          <a:r>
            <a:rPr lang="en-US" sz="1800" kern="1200" baseline="0" dirty="0"/>
            <a:t> </a:t>
          </a:r>
          <a:r>
            <a:rPr lang="en-US" sz="1800" i="1" kern="1200" baseline="0" dirty="0"/>
            <a:t>What are the legal bases and rationale?                                          </a:t>
          </a:r>
          <a:r>
            <a:rPr lang="en-US" sz="1800" kern="1200" baseline="0" dirty="0"/>
            <a:t>Explanation of the grounds for the decision</a:t>
          </a:r>
          <a:endParaRPr lang="en-US" sz="1800" kern="1200" dirty="0"/>
        </a:p>
      </dsp:txBody>
      <dsp:txXfrm>
        <a:off x="1531368" y="2506808"/>
        <a:ext cx="7539678" cy="986225"/>
      </dsp:txXfrm>
    </dsp:sp>
    <dsp:sp modelId="{EA83CF5C-E096-AB49-B609-4351487FCDDB}">
      <dsp:nvSpPr>
        <dsp:cNvPr id="0" name=""/>
        <dsp:cNvSpPr/>
      </dsp:nvSpPr>
      <dsp:spPr>
        <a:xfrm>
          <a:off x="2256669" y="3714188"/>
          <a:ext cx="9026680" cy="1047591"/>
        </a:xfrm>
        <a:prstGeom prst="roundRect">
          <a:avLst>
            <a:gd name="adj" fmla="val 10000"/>
          </a:avLst>
        </a:prstGeom>
        <a:solidFill>
          <a:srgbClr val="00206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solidFill>
                <a:schemeClr val="tx1"/>
              </a:solidFill>
            </a:rPr>
            <a:t>4. RULING</a:t>
          </a:r>
          <a:r>
            <a:rPr lang="en-US" sz="1800" kern="1200" baseline="0" dirty="0">
              <a:solidFill>
                <a:schemeClr val="tx1"/>
              </a:solidFill>
            </a:rPr>
            <a:t>:</a:t>
          </a:r>
          <a:r>
            <a:rPr lang="en-US" sz="1800" kern="1200" baseline="0" dirty="0"/>
            <a:t> </a:t>
          </a:r>
          <a:r>
            <a:rPr lang="en-US" sz="1800" i="1" kern="1200" baseline="0" dirty="0"/>
            <a:t>How </a:t>
          </a:r>
          <a:r>
            <a:rPr lang="en-US" sz="1800" i="1" kern="1200" baseline="0"/>
            <a:t>do you decide?                                                            </a:t>
          </a:r>
          <a:r>
            <a:rPr lang="en-US" sz="1800" kern="1200" baseline="0" dirty="0"/>
            <a:t>Disposition of the case</a:t>
          </a:r>
          <a:endParaRPr lang="en-US" sz="1800" kern="1200" dirty="0"/>
        </a:p>
      </dsp:txBody>
      <dsp:txXfrm>
        <a:off x="2287352" y="3744871"/>
        <a:ext cx="7528395" cy="986225"/>
      </dsp:txXfrm>
    </dsp:sp>
    <dsp:sp modelId="{799EDAC6-7C3A-7C44-9283-B552E195E8A7}">
      <dsp:nvSpPr>
        <dsp:cNvPr id="0" name=""/>
        <dsp:cNvSpPr/>
      </dsp:nvSpPr>
      <dsp:spPr>
        <a:xfrm>
          <a:off x="8345745" y="802359"/>
          <a:ext cx="680934" cy="680934"/>
        </a:xfrm>
        <a:prstGeom prst="downArrow">
          <a:avLst>
            <a:gd name="adj1" fmla="val 55000"/>
            <a:gd name="adj2" fmla="val 45000"/>
          </a:avLst>
        </a:prstGeom>
        <a:solidFill>
          <a:srgbClr val="FFC000">
            <a:alpha val="90000"/>
          </a:srgb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498955" y="802359"/>
        <a:ext cx="374514" cy="512403"/>
      </dsp:txXfrm>
    </dsp:sp>
    <dsp:sp modelId="{600A596E-DD6D-4E43-8794-266CBFA03C11}">
      <dsp:nvSpPr>
        <dsp:cNvPr id="0" name=""/>
        <dsp:cNvSpPr/>
      </dsp:nvSpPr>
      <dsp:spPr>
        <a:xfrm>
          <a:off x="9101729" y="2040422"/>
          <a:ext cx="680934" cy="680934"/>
        </a:xfrm>
        <a:prstGeom prst="downArrow">
          <a:avLst>
            <a:gd name="adj1" fmla="val 55000"/>
            <a:gd name="adj2" fmla="val 45000"/>
          </a:avLst>
        </a:prstGeom>
        <a:solidFill>
          <a:srgbClr val="FFC000">
            <a:alpha val="90000"/>
          </a:srgbClr>
        </a:solidFill>
        <a:ln w="1079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254939" y="2040422"/>
        <a:ext cx="374514" cy="512403"/>
      </dsp:txXfrm>
    </dsp:sp>
    <dsp:sp modelId="{C8A1BF51-D3EC-8D4A-9FF8-ECE9D689F77C}">
      <dsp:nvSpPr>
        <dsp:cNvPr id="0" name=""/>
        <dsp:cNvSpPr/>
      </dsp:nvSpPr>
      <dsp:spPr>
        <a:xfrm>
          <a:off x="9846431" y="3278485"/>
          <a:ext cx="680934" cy="680934"/>
        </a:xfrm>
        <a:prstGeom prst="downArrow">
          <a:avLst>
            <a:gd name="adj1" fmla="val 55000"/>
            <a:gd name="adj2" fmla="val 45000"/>
          </a:avLst>
        </a:prstGeom>
        <a:solidFill>
          <a:srgbClr val="FFC000">
            <a:alpha val="90000"/>
          </a:srgbClr>
        </a:solidFill>
        <a:ln w="1079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999641" y="3278485"/>
        <a:ext cx="374514" cy="512403"/>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2A856-203F-F74C-A7F4-96725BC03026}" type="datetimeFigureOut">
              <a:rPr lang="en-VN" smtClean="0"/>
              <a:t>25/09/2025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6ADD2-7500-5244-A280-B1637F02D850}" type="slidenum">
              <a:rPr lang="en-VN" smtClean="0"/>
              <a:t>‹#›</a:t>
            </a:fld>
            <a:endParaRPr lang="en-VN"/>
          </a:p>
        </p:txBody>
      </p:sp>
    </p:spTree>
    <p:extLst>
      <p:ext uri="{BB962C8B-B14F-4D97-AF65-F5344CB8AC3E}">
        <p14:creationId xmlns:p14="http://schemas.microsoft.com/office/powerpoint/2010/main" val="4226856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55250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20711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71999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5613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08666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66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080080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4026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3348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5244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47103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9/25/25</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760731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9/25/25</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077615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s the Book of Discipline available online? | UMC.org">
            <a:extLst>
              <a:ext uri="{FF2B5EF4-FFF2-40B4-BE49-F238E27FC236}">
                <a16:creationId xmlns:a16="http://schemas.microsoft.com/office/drawing/2014/main" id="{13E86882-E469-9164-C318-A67C5E11E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5708"/>
          <a:stretch>
            <a:fillRect/>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9" name="Rectangle 1048">
            <a:extLst>
              <a:ext uri="{FF2B5EF4-FFF2-40B4-BE49-F238E27FC236}">
                <a16:creationId xmlns:a16="http://schemas.microsoft.com/office/drawing/2014/main" id="{3092D32E-B1E6-4335-BD86-8461882A7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15000" y="381006"/>
            <a:ext cx="6857999" cy="6096000"/>
          </a:xfrm>
          <a:prstGeom prst="rect">
            <a:avLst/>
          </a:prstGeom>
          <a:gradFill flip="none" rotWithShape="1">
            <a:gsLst>
              <a:gs pos="0">
                <a:srgbClr val="000000">
                  <a:alpha val="35000"/>
                </a:srgbClr>
              </a:gs>
              <a:gs pos="100000">
                <a:srgbClr val="000000">
                  <a:alpha val="0"/>
                </a:srgbClr>
              </a:gs>
              <a:gs pos="60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3E243A6-B083-3D4B-9CC3-D80842920F2A}"/>
              </a:ext>
            </a:extLst>
          </p:cNvPr>
          <p:cNvSpPr>
            <a:spLocks noGrp="1"/>
          </p:cNvSpPr>
          <p:nvPr>
            <p:ph type="ctrTitle"/>
          </p:nvPr>
        </p:nvSpPr>
        <p:spPr>
          <a:xfrm>
            <a:off x="6657064" y="1089025"/>
            <a:ext cx="4449086" cy="2138400"/>
          </a:xfrm>
        </p:spPr>
        <p:txBody>
          <a:bodyPr>
            <a:normAutofit/>
          </a:bodyPr>
          <a:lstStyle/>
          <a:p>
            <a:r>
              <a:rPr lang="en-VN" sz="3000" b="1" dirty="0">
                <a:solidFill>
                  <a:srgbClr val="FFFFFF"/>
                </a:solidFill>
                <a:latin typeface="Arial" panose="020B0604020202020204" pitchFamily="34" charset="0"/>
                <a:cs typeface="Arial" panose="020B0604020202020204" pitchFamily="34" charset="0"/>
              </a:rPr>
              <a:t>Essentials of a decision of law</a:t>
            </a:r>
          </a:p>
        </p:txBody>
      </p:sp>
      <p:sp>
        <p:nvSpPr>
          <p:cNvPr id="3" name="Subtitle 2">
            <a:extLst>
              <a:ext uri="{FF2B5EF4-FFF2-40B4-BE49-F238E27FC236}">
                <a16:creationId xmlns:a16="http://schemas.microsoft.com/office/drawing/2014/main" id="{A72436BF-6C38-6242-B617-AD1C25B01C7C}"/>
              </a:ext>
            </a:extLst>
          </p:cNvPr>
          <p:cNvSpPr>
            <a:spLocks noGrp="1"/>
          </p:cNvSpPr>
          <p:nvPr>
            <p:ph type="subTitle" idx="1"/>
          </p:nvPr>
        </p:nvSpPr>
        <p:spPr>
          <a:xfrm>
            <a:off x="6652526" y="4113213"/>
            <a:ext cx="4453624" cy="1655762"/>
          </a:xfrm>
        </p:spPr>
        <p:txBody>
          <a:bodyPr>
            <a:normAutofit/>
          </a:bodyPr>
          <a:lstStyle/>
          <a:p>
            <a:r>
              <a:rPr lang="en-VN" sz="2600" b="1" dirty="0">
                <a:solidFill>
                  <a:srgbClr val="FFFFFF"/>
                </a:solidFill>
              </a:rPr>
              <a:t>How to write and submit </a:t>
            </a:r>
            <a:r>
              <a:rPr lang="en-VN" sz="2600" b="1">
                <a:solidFill>
                  <a:srgbClr val="FFFFFF"/>
                </a:solidFill>
              </a:rPr>
              <a:t>a ruling of law</a:t>
            </a:r>
            <a:endParaRPr lang="en-VN" sz="2600" b="1" dirty="0">
              <a:solidFill>
                <a:srgbClr val="FFFFFF"/>
              </a:solidFill>
            </a:endParaRPr>
          </a:p>
          <a:p>
            <a:r>
              <a:rPr lang="en-VN" sz="2000" b="1" i="0" dirty="0">
                <a:solidFill>
                  <a:srgbClr val="FFFFFF"/>
                </a:solidFill>
              </a:rPr>
              <a:t>Rev. Luan-Vu “Lui” Tran, Ph.D.</a:t>
            </a:r>
          </a:p>
        </p:txBody>
      </p:sp>
      <p:cxnSp>
        <p:nvCxnSpPr>
          <p:cNvPr id="1051" name="Straight Connector 105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09338"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7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DB3B-1947-614D-84F5-DB5AD9FB68A3}"/>
              </a:ext>
            </a:extLst>
          </p:cNvPr>
          <p:cNvSpPr>
            <a:spLocks noGrp="1"/>
          </p:cNvSpPr>
          <p:nvPr>
            <p:ph type="title"/>
          </p:nvPr>
        </p:nvSpPr>
        <p:spPr/>
        <p:txBody>
          <a:bodyPr>
            <a:normAutofit/>
          </a:bodyPr>
          <a:lstStyle/>
          <a:p>
            <a:pPr algn="ctr"/>
            <a:r>
              <a:rPr lang="en-US" sz="3200" b="1" dirty="0">
                <a:solidFill>
                  <a:srgbClr val="FFC000"/>
                </a:solidFill>
              </a:rPr>
              <a:t>M</a:t>
            </a:r>
            <a:r>
              <a:rPr lang="en-VN" sz="3200" b="1" dirty="0">
                <a:solidFill>
                  <a:srgbClr val="FFC000"/>
                </a:solidFill>
              </a:rPr>
              <a:t>ost COMMONLY raised issues</a:t>
            </a:r>
          </a:p>
        </p:txBody>
      </p:sp>
      <p:sp>
        <p:nvSpPr>
          <p:cNvPr id="3" name="Content Placeholder 2">
            <a:extLst>
              <a:ext uri="{FF2B5EF4-FFF2-40B4-BE49-F238E27FC236}">
                <a16:creationId xmlns:a16="http://schemas.microsoft.com/office/drawing/2014/main" id="{A45C9507-341A-1B48-B2EB-DE16316CAA17}"/>
              </a:ext>
            </a:extLst>
          </p:cNvPr>
          <p:cNvSpPr>
            <a:spLocks noGrp="1"/>
          </p:cNvSpPr>
          <p:nvPr>
            <p:ph idx="1"/>
          </p:nvPr>
        </p:nvSpPr>
        <p:spPr>
          <a:xfrm>
            <a:off x="1079500" y="1876965"/>
            <a:ext cx="10026650" cy="4472077"/>
          </a:xfrm>
        </p:spPr>
        <p:txBody>
          <a:bodyPr>
            <a:normAutofit/>
          </a:bodyPr>
          <a:lstStyle/>
          <a:p>
            <a:pPr>
              <a:buFont typeface="Wingdings" pitchFamily="2" charset="2"/>
              <a:buChar char="Ø"/>
            </a:pPr>
            <a:r>
              <a:rPr lang="en-VN" sz="2400" dirty="0">
                <a:solidFill>
                  <a:schemeClr val="tx1"/>
                </a:solidFill>
              </a:rPr>
              <a:t>Is a conference resolution </a:t>
            </a:r>
            <a:r>
              <a:rPr lang="en-VN" sz="2400" i="1" dirty="0">
                <a:solidFill>
                  <a:schemeClr val="tx1"/>
                </a:solidFill>
              </a:rPr>
              <a:t>aspirational</a:t>
            </a:r>
            <a:r>
              <a:rPr lang="en-VN" sz="2400" dirty="0">
                <a:solidFill>
                  <a:schemeClr val="tx1"/>
                </a:solidFill>
              </a:rPr>
              <a:t> or </a:t>
            </a:r>
            <a:r>
              <a:rPr lang="en-VN" sz="2400" i="1" dirty="0">
                <a:solidFill>
                  <a:schemeClr val="tx1"/>
                </a:solidFill>
              </a:rPr>
              <a:t>prescriptive</a:t>
            </a:r>
            <a:r>
              <a:rPr lang="en-VN" sz="2400" dirty="0">
                <a:solidFill>
                  <a:schemeClr val="tx1"/>
                </a:solidFill>
              </a:rPr>
              <a:t>? </a:t>
            </a:r>
            <a:r>
              <a:rPr lang="en-VN" sz="2400" i="1" dirty="0">
                <a:solidFill>
                  <a:schemeClr val="tx1"/>
                </a:solidFill>
              </a:rPr>
              <a:t>See</a:t>
            </a:r>
            <a:r>
              <a:rPr lang="en-VN" sz="2400" dirty="0">
                <a:solidFill>
                  <a:schemeClr val="tx1"/>
                </a:solidFill>
              </a:rPr>
              <a:t> JCD 1340, 1392, 1398, 1399, 1435</a:t>
            </a:r>
          </a:p>
          <a:p>
            <a:pPr>
              <a:buFont typeface="Wingdings" pitchFamily="2" charset="2"/>
              <a:buChar char="Ø"/>
            </a:pPr>
            <a:r>
              <a:rPr lang="en-VN" sz="2400" dirty="0">
                <a:solidFill>
                  <a:schemeClr val="tx1"/>
                </a:solidFill>
              </a:rPr>
              <a:t>Does a conference resolution </a:t>
            </a:r>
            <a:r>
              <a:rPr lang="en-US" sz="2400" b="0" u="none" strike="noStrike" dirty="0">
                <a:solidFill>
                  <a:schemeClr val="tx1"/>
                </a:solidFill>
                <a:effectLst/>
              </a:rPr>
              <a:t>negate, ignore, or violate provisions of the</a:t>
            </a:r>
            <a:r>
              <a:rPr lang="en-US" sz="2400" b="0" i="1" u="none" strike="noStrike" dirty="0">
                <a:solidFill>
                  <a:schemeClr val="tx1"/>
                </a:solidFill>
                <a:effectLst/>
              </a:rPr>
              <a:t> Discipline</a:t>
            </a:r>
            <a:r>
              <a:rPr lang="en-US" sz="2400" dirty="0">
                <a:solidFill>
                  <a:schemeClr val="tx1"/>
                </a:solidFill>
              </a:rPr>
              <a:t>?</a:t>
            </a:r>
            <a:r>
              <a:rPr lang="en-US" sz="2400" b="0" u="none" strike="noStrike" dirty="0">
                <a:solidFill>
                  <a:schemeClr val="tx1"/>
                </a:solidFill>
                <a:effectLst/>
              </a:rPr>
              <a:t> </a:t>
            </a:r>
            <a:r>
              <a:rPr lang="en-US" sz="2400" b="0" i="1" u="none" strike="noStrike" dirty="0">
                <a:solidFill>
                  <a:schemeClr val="tx1"/>
                </a:solidFill>
                <a:effectLst/>
              </a:rPr>
              <a:t>See</a:t>
            </a:r>
            <a:r>
              <a:rPr lang="en-US" sz="2400" b="0" u="none" strike="noStrike" dirty="0">
                <a:solidFill>
                  <a:schemeClr val="tx1"/>
                </a:solidFill>
                <a:effectLst/>
              </a:rPr>
              <a:t> JCD 823, 886, 1044, 1105, 1435 </a:t>
            </a:r>
          </a:p>
          <a:p>
            <a:pPr>
              <a:buFont typeface="Wingdings" pitchFamily="2" charset="2"/>
              <a:buChar char="Ø"/>
            </a:pPr>
            <a:r>
              <a:rPr lang="en-US" sz="2400" dirty="0">
                <a:solidFill>
                  <a:schemeClr val="tx1"/>
                </a:solidFill>
              </a:rPr>
              <a:t>Did an annual conference or any of its bodies act without authority? </a:t>
            </a:r>
            <a:r>
              <a:rPr lang="en-US" sz="2400" i="1" dirty="0">
                <a:solidFill>
                  <a:schemeClr val="tx1"/>
                </a:solidFill>
              </a:rPr>
              <a:t>See</a:t>
            </a:r>
            <a:r>
              <a:rPr lang="en-US" sz="2400" dirty="0">
                <a:solidFill>
                  <a:schemeClr val="tx1"/>
                </a:solidFill>
              </a:rPr>
              <a:t> JCD 878, 1023, 1111, 1371, 1398</a:t>
            </a:r>
          </a:p>
          <a:p>
            <a:pPr>
              <a:buFont typeface="Wingdings" pitchFamily="2" charset="2"/>
              <a:buChar char="Ø"/>
            </a:pPr>
            <a:r>
              <a:rPr lang="en-US" sz="2400" dirty="0">
                <a:solidFill>
                  <a:schemeClr val="tx1"/>
                </a:solidFill>
              </a:rPr>
              <a:t>Is a conference policy an unconstitutional delegation of power?      </a:t>
            </a:r>
            <a:r>
              <a:rPr lang="en-US" sz="2400" i="1" dirty="0">
                <a:solidFill>
                  <a:schemeClr val="tx1"/>
                </a:solidFill>
              </a:rPr>
              <a:t>See</a:t>
            </a:r>
            <a:r>
              <a:rPr lang="en-US" sz="2400" dirty="0">
                <a:solidFill>
                  <a:schemeClr val="tx1"/>
                </a:solidFill>
              </a:rPr>
              <a:t> JCD </a:t>
            </a:r>
            <a:r>
              <a:rPr lang="en-US" sz="2400" b="0" i="0" u="none" strike="noStrike" dirty="0">
                <a:solidFill>
                  <a:schemeClr val="tx1"/>
                </a:solidFill>
                <a:effectLst/>
              </a:rPr>
              <a:t>78, 79, 380, 400, 584, </a:t>
            </a:r>
            <a:r>
              <a:rPr lang="en-US" sz="2400" dirty="0">
                <a:solidFill>
                  <a:schemeClr val="tx1"/>
                </a:solidFill>
              </a:rPr>
              <a:t>590, 599</a:t>
            </a:r>
            <a:endParaRPr lang="en-VN" sz="2400" dirty="0">
              <a:solidFill>
                <a:schemeClr val="tx1"/>
              </a:solidFill>
            </a:endParaRPr>
          </a:p>
        </p:txBody>
      </p:sp>
    </p:spTree>
    <p:extLst>
      <p:ext uri="{BB962C8B-B14F-4D97-AF65-F5344CB8AC3E}">
        <p14:creationId xmlns:p14="http://schemas.microsoft.com/office/powerpoint/2010/main" val="393557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63EA-5276-D14C-B24D-C0B3CBEF973C}"/>
              </a:ext>
            </a:extLst>
          </p:cNvPr>
          <p:cNvSpPr>
            <a:spLocks noGrp="1"/>
          </p:cNvSpPr>
          <p:nvPr>
            <p:ph type="title"/>
          </p:nvPr>
        </p:nvSpPr>
        <p:spPr/>
        <p:txBody>
          <a:bodyPr>
            <a:normAutofit/>
          </a:bodyPr>
          <a:lstStyle/>
          <a:p>
            <a:r>
              <a:rPr lang="en-VN" sz="3200" dirty="0">
                <a:solidFill>
                  <a:srgbClr val="FFC000"/>
                </a:solidFill>
              </a:rPr>
              <a:t>Writing tips</a:t>
            </a:r>
          </a:p>
        </p:txBody>
      </p:sp>
      <p:sp>
        <p:nvSpPr>
          <p:cNvPr id="3" name="Content Placeholder 2">
            <a:extLst>
              <a:ext uri="{FF2B5EF4-FFF2-40B4-BE49-F238E27FC236}">
                <a16:creationId xmlns:a16="http://schemas.microsoft.com/office/drawing/2014/main" id="{F9A38E6D-CF75-4A42-B9B6-428DB0B6209F}"/>
              </a:ext>
            </a:extLst>
          </p:cNvPr>
          <p:cNvSpPr>
            <a:spLocks noGrp="1"/>
          </p:cNvSpPr>
          <p:nvPr>
            <p:ph idx="1"/>
          </p:nvPr>
        </p:nvSpPr>
        <p:spPr>
          <a:xfrm>
            <a:off x="1079500" y="1812344"/>
            <a:ext cx="10026650" cy="4713144"/>
          </a:xfrm>
        </p:spPr>
        <p:txBody>
          <a:bodyPr>
            <a:noAutofit/>
          </a:bodyPr>
          <a:lstStyle/>
          <a:p>
            <a:pPr>
              <a:lnSpc>
                <a:spcPct val="100000"/>
              </a:lnSpc>
              <a:buFont typeface="Arial" panose="020B0604020202020204" pitchFamily="34" charset="0"/>
              <a:buChar char="•"/>
            </a:pPr>
            <a:r>
              <a:rPr lang="en-US" sz="2200" dirty="0">
                <a:solidFill>
                  <a:schemeClr val="tx1"/>
                </a:solidFill>
              </a:rPr>
              <a:t>Provide a clear and chronological statement of facts, incl. text of the request.</a:t>
            </a:r>
          </a:p>
          <a:p>
            <a:pPr>
              <a:lnSpc>
                <a:spcPct val="100000"/>
              </a:lnSpc>
              <a:buFont typeface="Arial" panose="020B0604020202020204" pitchFamily="34" charset="0"/>
              <a:buChar char="•"/>
            </a:pPr>
            <a:r>
              <a:rPr lang="en-US" sz="2200" dirty="0">
                <a:solidFill>
                  <a:schemeClr val="tx1"/>
                </a:solidFill>
              </a:rPr>
              <a:t>Avoid using sentences with multiple subordinate clauses: “During the discussion of a resolution that was submitted by clergy persons who suffered from the economic impact that was caused by rising energy prices which affected the entire state…” </a:t>
            </a:r>
          </a:p>
          <a:p>
            <a:pPr>
              <a:lnSpc>
                <a:spcPct val="100000"/>
              </a:lnSpc>
              <a:buFont typeface="Arial" panose="020B0604020202020204" pitchFamily="34" charset="0"/>
              <a:buChar char="•"/>
            </a:pPr>
            <a:r>
              <a:rPr lang="en-US" sz="2200" dirty="0">
                <a:solidFill>
                  <a:schemeClr val="tx1"/>
                </a:solidFill>
              </a:rPr>
              <a:t>Beware of double negatives: “This conference policy neither negates nor nullifies </a:t>
            </a:r>
            <a:r>
              <a:rPr lang="en-US" sz="2200" i="1" dirty="0">
                <a:solidFill>
                  <a:schemeClr val="tx1"/>
                </a:solidFill>
              </a:rPr>
              <a:t>The Discipline</a:t>
            </a:r>
            <a:r>
              <a:rPr lang="en-US" sz="2200" dirty="0">
                <a:solidFill>
                  <a:schemeClr val="tx1"/>
                </a:solidFill>
              </a:rPr>
              <a:t>.”</a:t>
            </a:r>
          </a:p>
          <a:p>
            <a:pPr>
              <a:lnSpc>
                <a:spcPct val="100000"/>
              </a:lnSpc>
              <a:buFont typeface="Arial" panose="020B0604020202020204" pitchFamily="34" charset="0"/>
              <a:buChar char="•"/>
            </a:pPr>
            <a:r>
              <a:rPr lang="en-US" sz="2200" dirty="0">
                <a:solidFill>
                  <a:schemeClr val="tx1"/>
                </a:solidFill>
              </a:rPr>
              <a:t>Strive for comprehension and persuasion.</a:t>
            </a:r>
          </a:p>
          <a:p>
            <a:pPr>
              <a:lnSpc>
                <a:spcPct val="100000"/>
              </a:lnSpc>
              <a:buFont typeface="Arial" panose="020B0604020202020204" pitchFamily="34" charset="0"/>
              <a:buChar char="•"/>
            </a:pPr>
            <a:r>
              <a:rPr lang="en-US" sz="2200" dirty="0">
                <a:solidFill>
                  <a:schemeClr val="tx1"/>
                </a:solidFill>
              </a:rPr>
              <a:t>It’s more important to identify and analyze the correct provisions of </a:t>
            </a:r>
            <a:r>
              <a:rPr lang="en-US" sz="2200" i="1" dirty="0">
                <a:solidFill>
                  <a:schemeClr val="tx1"/>
                </a:solidFill>
              </a:rPr>
              <a:t>The Discipline </a:t>
            </a:r>
            <a:r>
              <a:rPr lang="en-US" sz="2200" dirty="0">
                <a:solidFill>
                  <a:schemeClr val="tx1"/>
                </a:solidFill>
              </a:rPr>
              <a:t>than</a:t>
            </a:r>
            <a:r>
              <a:rPr lang="en-US" sz="2200" i="1" dirty="0">
                <a:solidFill>
                  <a:schemeClr val="tx1"/>
                </a:solidFill>
              </a:rPr>
              <a:t> </a:t>
            </a:r>
            <a:r>
              <a:rPr lang="en-US" sz="2200" dirty="0">
                <a:solidFill>
                  <a:schemeClr val="tx1"/>
                </a:solidFill>
              </a:rPr>
              <a:t>to cite a lot of judicial precedents. </a:t>
            </a:r>
          </a:p>
          <a:p>
            <a:pPr>
              <a:lnSpc>
                <a:spcPct val="100000"/>
              </a:lnSpc>
              <a:buFont typeface="Arial" panose="020B0604020202020204" pitchFamily="34" charset="0"/>
              <a:buChar char="•"/>
            </a:pPr>
            <a:r>
              <a:rPr lang="en-US" sz="2200" b="1" dirty="0">
                <a:solidFill>
                  <a:schemeClr val="tx1"/>
                </a:solidFill>
              </a:rPr>
              <a:t>Less is more</a:t>
            </a:r>
            <a:r>
              <a:rPr lang="en-US" sz="2200" dirty="0">
                <a:solidFill>
                  <a:schemeClr val="tx1"/>
                </a:solidFill>
              </a:rPr>
              <a:t>: short, concise, and cogent decisions are more effective. </a:t>
            </a:r>
          </a:p>
          <a:p>
            <a:pPr>
              <a:lnSpc>
                <a:spcPct val="100000"/>
              </a:lnSpc>
              <a:buFont typeface="Arial" panose="020B0604020202020204" pitchFamily="34" charset="0"/>
              <a:buChar char="•"/>
            </a:pPr>
            <a:r>
              <a:rPr lang="en-US" sz="2200" dirty="0">
                <a:solidFill>
                  <a:schemeClr val="tx1"/>
                </a:solidFill>
              </a:rPr>
              <a:t>Adding a Digest summarizing the ruling is a </a:t>
            </a:r>
            <a:r>
              <a:rPr lang="en-US" sz="2200" i="1" dirty="0">
                <a:solidFill>
                  <a:schemeClr val="tx1"/>
                </a:solidFill>
              </a:rPr>
              <a:t>plus</a:t>
            </a:r>
            <a:r>
              <a:rPr lang="en-US" sz="2200" dirty="0">
                <a:solidFill>
                  <a:schemeClr val="tx1"/>
                </a:solidFill>
              </a:rPr>
              <a:t>, not a must.</a:t>
            </a:r>
          </a:p>
          <a:p>
            <a:pPr>
              <a:lnSpc>
                <a:spcPct val="100000"/>
              </a:lnSpc>
              <a:buFont typeface="Arial" panose="020B0604020202020204" pitchFamily="34" charset="0"/>
              <a:buChar char="•"/>
            </a:pPr>
            <a:endParaRPr lang="en-US" sz="2200" dirty="0">
              <a:solidFill>
                <a:schemeClr val="tx1"/>
              </a:solidFill>
            </a:endParaRPr>
          </a:p>
          <a:p>
            <a:pPr>
              <a:lnSpc>
                <a:spcPct val="100000"/>
              </a:lnSpc>
              <a:buFont typeface="Arial" panose="020B0604020202020204" pitchFamily="34" charset="0"/>
              <a:buChar char="•"/>
            </a:pPr>
            <a:endParaRPr lang="en-VN" sz="2200" dirty="0">
              <a:solidFill>
                <a:schemeClr val="tx1"/>
              </a:solidFill>
            </a:endParaRPr>
          </a:p>
        </p:txBody>
      </p:sp>
    </p:spTree>
    <p:extLst>
      <p:ext uri="{BB962C8B-B14F-4D97-AF65-F5344CB8AC3E}">
        <p14:creationId xmlns:p14="http://schemas.microsoft.com/office/powerpoint/2010/main" val="14274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84E16-A4E8-C94D-9E6B-D5514D5FF9A0}"/>
              </a:ext>
            </a:extLst>
          </p:cNvPr>
          <p:cNvSpPr>
            <a:spLocks noGrp="1"/>
          </p:cNvSpPr>
          <p:nvPr>
            <p:ph type="title"/>
          </p:nvPr>
        </p:nvSpPr>
        <p:spPr>
          <a:xfrm>
            <a:off x="913775" y="618517"/>
            <a:ext cx="10364451" cy="1596177"/>
          </a:xfrm>
        </p:spPr>
        <p:txBody>
          <a:bodyPr>
            <a:normAutofit/>
          </a:bodyPr>
          <a:lstStyle/>
          <a:p>
            <a:r>
              <a:rPr lang="en-VN" sz="3200" b="1" dirty="0">
                <a:solidFill>
                  <a:srgbClr val="FFC000"/>
                </a:solidFill>
              </a:rPr>
              <a:t>Four Basic components of a decision of law </a:t>
            </a:r>
          </a:p>
        </p:txBody>
      </p:sp>
      <p:graphicFrame>
        <p:nvGraphicFramePr>
          <p:cNvPr id="5" name="Content Placeholder 2">
            <a:extLst>
              <a:ext uri="{FF2B5EF4-FFF2-40B4-BE49-F238E27FC236}">
                <a16:creationId xmlns:a16="http://schemas.microsoft.com/office/drawing/2014/main" id="{91D65485-E82F-5D98-BFE8-277A469C092A}"/>
              </a:ext>
            </a:extLst>
          </p:cNvPr>
          <p:cNvGraphicFramePr>
            <a:graphicFrameLocks noGrp="1"/>
          </p:cNvGraphicFramePr>
          <p:nvPr>
            <p:ph idx="1"/>
            <p:extLst>
              <p:ext uri="{D42A27DB-BD31-4B8C-83A1-F6EECF244321}">
                <p14:modId xmlns:p14="http://schemas.microsoft.com/office/powerpoint/2010/main" val="1123435521"/>
              </p:ext>
            </p:extLst>
          </p:nvPr>
        </p:nvGraphicFramePr>
        <p:xfrm>
          <a:off x="500333" y="1742537"/>
          <a:ext cx="11283350" cy="476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47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A667033E-B006-444A-81EB-7993B9639861}"/>
                                            </p:graphicEl>
                                          </p:spTgt>
                                        </p:tgtEl>
                                        <p:attrNameLst>
                                          <p:attrName>style.visibility</p:attrName>
                                        </p:attrNameLst>
                                      </p:cBhvr>
                                      <p:to>
                                        <p:strVal val="visible"/>
                                      </p:to>
                                    </p:set>
                                    <p:animEffect transition="in" filter="fade">
                                      <p:cBhvr>
                                        <p:cTn id="7" dur="500"/>
                                        <p:tgtEl>
                                          <p:spTgt spid="5">
                                            <p:graphicEl>
                                              <a:dgm id="{A667033E-B006-444A-81EB-7993B963986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799EDAC6-7C3A-7C44-9283-B552E195E8A7}"/>
                                            </p:graphicEl>
                                          </p:spTgt>
                                        </p:tgtEl>
                                        <p:attrNameLst>
                                          <p:attrName>style.visibility</p:attrName>
                                        </p:attrNameLst>
                                      </p:cBhvr>
                                      <p:to>
                                        <p:strVal val="visible"/>
                                      </p:to>
                                    </p:set>
                                    <p:animEffect transition="in" filter="fade">
                                      <p:cBhvr>
                                        <p:cTn id="12" dur="500"/>
                                        <p:tgtEl>
                                          <p:spTgt spid="5">
                                            <p:graphicEl>
                                              <a:dgm id="{799EDAC6-7C3A-7C44-9283-B552E195E8A7}"/>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F85AAB3B-5EAD-8640-9183-1712C68084F1}"/>
                                            </p:graphicEl>
                                          </p:spTgt>
                                        </p:tgtEl>
                                        <p:attrNameLst>
                                          <p:attrName>style.visibility</p:attrName>
                                        </p:attrNameLst>
                                      </p:cBhvr>
                                      <p:to>
                                        <p:strVal val="visible"/>
                                      </p:to>
                                    </p:set>
                                    <p:animEffect transition="in" filter="fade">
                                      <p:cBhvr>
                                        <p:cTn id="15" dur="500"/>
                                        <p:tgtEl>
                                          <p:spTgt spid="5">
                                            <p:graphicEl>
                                              <a:dgm id="{F85AAB3B-5EAD-8640-9183-1712C68084F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600A596E-DD6D-4E43-8794-266CBFA03C11}"/>
                                            </p:graphicEl>
                                          </p:spTgt>
                                        </p:tgtEl>
                                        <p:attrNameLst>
                                          <p:attrName>style.visibility</p:attrName>
                                        </p:attrNameLst>
                                      </p:cBhvr>
                                      <p:to>
                                        <p:strVal val="visible"/>
                                      </p:to>
                                    </p:set>
                                    <p:animEffect transition="in" filter="fade">
                                      <p:cBhvr>
                                        <p:cTn id="20" dur="500"/>
                                        <p:tgtEl>
                                          <p:spTgt spid="5">
                                            <p:graphicEl>
                                              <a:dgm id="{600A596E-DD6D-4E43-8794-266CBFA03C1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B1CDF539-1120-9D4E-9408-FBB613B11A04}"/>
                                            </p:graphicEl>
                                          </p:spTgt>
                                        </p:tgtEl>
                                        <p:attrNameLst>
                                          <p:attrName>style.visibility</p:attrName>
                                        </p:attrNameLst>
                                      </p:cBhvr>
                                      <p:to>
                                        <p:strVal val="visible"/>
                                      </p:to>
                                    </p:set>
                                    <p:animEffect transition="in" filter="fade">
                                      <p:cBhvr>
                                        <p:cTn id="23" dur="500"/>
                                        <p:tgtEl>
                                          <p:spTgt spid="5">
                                            <p:graphicEl>
                                              <a:dgm id="{B1CDF539-1120-9D4E-9408-FBB613B11A0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C8A1BF51-D3EC-8D4A-9FF8-ECE9D689F77C}"/>
                                            </p:graphicEl>
                                          </p:spTgt>
                                        </p:tgtEl>
                                        <p:attrNameLst>
                                          <p:attrName>style.visibility</p:attrName>
                                        </p:attrNameLst>
                                      </p:cBhvr>
                                      <p:to>
                                        <p:strVal val="visible"/>
                                      </p:to>
                                    </p:set>
                                    <p:animEffect transition="in" filter="fade">
                                      <p:cBhvr>
                                        <p:cTn id="28" dur="500"/>
                                        <p:tgtEl>
                                          <p:spTgt spid="5">
                                            <p:graphicEl>
                                              <a:dgm id="{C8A1BF51-D3EC-8D4A-9FF8-ECE9D689F77C}"/>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EA83CF5C-E096-AB49-B609-4351487FCDDB}"/>
                                            </p:graphicEl>
                                          </p:spTgt>
                                        </p:tgtEl>
                                        <p:attrNameLst>
                                          <p:attrName>style.visibility</p:attrName>
                                        </p:attrNameLst>
                                      </p:cBhvr>
                                      <p:to>
                                        <p:strVal val="visible"/>
                                      </p:to>
                                    </p:set>
                                    <p:animEffect transition="in" filter="fade">
                                      <p:cBhvr>
                                        <p:cTn id="31" dur="500"/>
                                        <p:tgtEl>
                                          <p:spTgt spid="5">
                                            <p:graphicEl>
                                              <a:dgm id="{EA83CF5C-E096-AB49-B609-4351487FCDD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8DCBB-1705-1A47-B1D3-AB2917B69A4B}"/>
              </a:ext>
            </a:extLst>
          </p:cNvPr>
          <p:cNvSpPr>
            <a:spLocks noGrp="1"/>
          </p:cNvSpPr>
          <p:nvPr>
            <p:ph type="title"/>
          </p:nvPr>
        </p:nvSpPr>
        <p:spPr/>
        <p:txBody>
          <a:bodyPr>
            <a:normAutofit/>
          </a:bodyPr>
          <a:lstStyle/>
          <a:p>
            <a:r>
              <a:rPr lang="en-US" sz="3200" b="1" dirty="0">
                <a:solidFill>
                  <a:srgbClr val="FFC000"/>
                </a:solidFill>
              </a:rPr>
              <a:t>S</a:t>
            </a:r>
            <a:r>
              <a:rPr lang="en-VN" sz="3200" b="1" dirty="0">
                <a:solidFill>
                  <a:srgbClr val="FFC000"/>
                </a:solidFill>
              </a:rPr>
              <a:t>ubmitting the decision of law</a:t>
            </a:r>
          </a:p>
        </p:txBody>
      </p:sp>
      <p:sp>
        <p:nvSpPr>
          <p:cNvPr id="3" name="Content Placeholder 2">
            <a:extLst>
              <a:ext uri="{FF2B5EF4-FFF2-40B4-BE49-F238E27FC236}">
                <a16:creationId xmlns:a16="http://schemas.microsoft.com/office/drawing/2014/main" id="{7444DA61-F8D1-3446-A177-C21659C467E3}"/>
              </a:ext>
            </a:extLst>
          </p:cNvPr>
          <p:cNvSpPr>
            <a:spLocks noGrp="1"/>
          </p:cNvSpPr>
          <p:nvPr>
            <p:ph idx="1"/>
          </p:nvPr>
        </p:nvSpPr>
        <p:spPr>
          <a:xfrm>
            <a:off x="1079500" y="1749135"/>
            <a:ext cx="10142682" cy="4734792"/>
          </a:xfrm>
        </p:spPr>
        <p:txBody>
          <a:bodyPr>
            <a:noAutofit/>
          </a:bodyPr>
          <a:lstStyle/>
          <a:p>
            <a:pPr>
              <a:lnSpc>
                <a:spcPct val="100000"/>
              </a:lnSpc>
              <a:buFont typeface="Arial" panose="020B0604020202020204" pitchFamily="34" charset="0"/>
              <a:buChar char="•"/>
            </a:pPr>
            <a:r>
              <a:rPr lang="en-US" sz="2200" dirty="0">
                <a:solidFill>
                  <a:schemeClr val="tx1"/>
                </a:solidFill>
              </a:rPr>
              <a:t>W</a:t>
            </a:r>
            <a:r>
              <a:rPr lang="en-VN" sz="2200" dirty="0">
                <a:solidFill>
                  <a:schemeClr val="tx1"/>
                </a:solidFill>
              </a:rPr>
              <a:t>ithin thirty (30) days after the close of the session. ¶ 2609.6</a:t>
            </a:r>
          </a:p>
          <a:p>
            <a:pPr>
              <a:lnSpc>
                <a:spcPct val="100000"/>
              </a:lnSpc>
              <a:buFont typeface="Arial" panose="020B0604020202020204" pitchFamily="34" charset="0"/>
              <a:buChar char="•"/>
            </a:pPr>
            <a:r>
              <a:rPr lang="en-VN" sz="2200" dirty="0">
                <a:solidFill>
                  <a:schemeClr val="tx1"/>
                </a:solidFill>
              </a:rPr>
              <a:t>With the following form and attachments:</a:t>
            </a:r>
          </a:p>
          <a:p>
            <a:pPr marL="719138" indent="-350838">
              <a:lnSpc>
                <a:spcPct val="100000"/>
              </a:lnSpc>
              <a:buFont typeface="Wingdings" pitchFamily="2" charset="2"/>
              <a:buChar char="Ø"/>
            </a:pPr>
            <a:r>
              <a:rPr lang="en-VN" sz="2200" dirty="0">
                <a:solidFill>
                  <a:schemeClr val="tx1"/>
                </a:solidFill>
              </a:rPr>
              <a:t>Form ”Report by Bishop on Decision of Law”</a:t>
            </a:r>
          </a:p>
          <a:p>
            <a:pPr marL="719138" indent="-350838">
              <a:lnSpc>
                <a:spcPct val="100000"/>
              </a:lnSpc>
              <a:buFont typeface="Wingdings" pitchFamily="2" charset="2"/>
              <a:buChar char="Ø"/>
            </a:pPr>
            <a:r>
              <a:rPr lang="en-VN" sz="2200" dirty="0">
                <a:solidFill>
                  <a:schemeClr val="tx1"/>
                </a:solidFill>
              </a:rPr>
              <a:t>Decision of Law</a:t>
            </a:r>
          </a:p>
          <a:p>
            <a:pPr marL="719138" indent="-350838">
              <a:lnSpc>
                <a:spcPct val="100000"/>
              </a:lnSpc>
              <a:buFont typeface="Wingdings" pitchFamily="2" charset="2"/>
              <a:buChar char="Ø"/>
            </a:pPr>
            <a:r>
              <a:rPr lang="en-VN" sz="2200" dirty="0">
                <a:solidFill>
                  <a:schemeClr val="tx1"/>
                </a:solidFill>
              </a:rPr>
              <a:t>Text of the written request for decision</a:t>
            </a:r>
          </a:p>
          <a:p>
            <a:pPr marL="719138" indent="-350838">
              <a:lnSpc>
                <a:spcPct val="100000"/>
              </a:lnSpc>
              <a:buFont typeface="Wingdings" pitchFamily="2" charset="2"/>
              <a:buChar char="Ø"/>
            </a:pPr>
            <a:r>
              <a:rPr lang="en-VN" sz="2200" dirty="0">
                <a:solidFill>
                  <a:schemeClr val="tx1"/>
                </a:solidFill>
              </a:rPr>
              <a:t>Minutes of annual conference proceedings (only relevant parts)</a:t>
            </a:r>
          </a:p>
          <a:p>
            <a:pPr marL="719138" indent="-350838">
              <a:lnSpc>
                <a:spcPct val="100000"/>
              </a:lnSpc>
              <a:buFont typeface="Wingdings" pitchFamily="2" charset="2"/>
              <a:buChar char="Ø"/>
            </a:pPr>
            <a:r>
              <a:rPr lang="en-VN" sz="2200" dirty="0">
                <a:solidFill>
                  <a:schemeClr val="tx1"/>
                </a:solidFill>
              </a:rPr>
              <a:t>Other relevant materials (Conference Rules, Resolutions, Policies etc.)</a:t>
            </a:r>
          </a:p>
          <a:p>
            <a:pPr marL="719138" indent="-350838">
              <a:lnSpc>
                <a:spcPct val="100000"/>
              </a:lnSpc>
              <a:buFont typeface="Wingdings" pitchFamily="2" charset="2"/>
              <a:buChar char="Ø"/>
            </a:pPr>
            <a:r>
              <a:rPr lang="en-VN" sz="2200" dirty="0">
                <a:solidFill>
                  <a:schemeClr val="tx1"/>
                </a:solidFill>
              </a:rPr>
              <a:t>Thirteen (13) hard copies must be sent to the address indicated on the form.</a:t>
            </a:r>
          </a:p>
          <a:p>
            <a:pPr marL="358775" indent="-358775">
              <a:lnSpc>
                <a:spcPct val="100000"/>
              </a:lnSpc>
              <a:buFont typeface="Arial" panose="020B0604020202020204" pitchFamily="34" charset="0"/>
              <a:buChar char="•"/>
            </a:pPr>
            <a:r>
              <a:rPr lang="en-VN" sz="2200" dirty="0">
                <a:solidFill>
                  <a:schemeClr val="tx1"/>
                </a:solidFill>
              </a:rPr>
              <a:t>Electronic copies in both MS Word and PDF form must be sent </a:t>
            </a:r>
            <a:r>
              <a:rPr lang="en-US" sz="2200" dirty="0">
                <a:effectLst/>
                <a:latin typeface="Helvetica" pitchFamily="2" charset="0"/>
              </a:rPr>
              <a:t>to: </a:t>
            </a:r>
            <a:r>
              <a:rPr lang="en-US" sz="2200" dirty="0" err="1">
                <a:solidFill>
                  <a:schemeClr val="tx1"/>
                </a:solidFill>
                <a:effectLst/>
              </a:rPr>
              <a:t>secretary@umcjudicialcouncil.org</a:t>
            </a:r>
            <a:r>
              <a:rPr lang="en-US" sz="2200" dirty="0">
                <a:solidFill>
                  <a:schemeClr val="tx1"/>
                </a:solidFill>
                <a:effectLst/>
              </a:rPr>
              <a:t>.</a:t>
            </a:r>
          </a:p>
          <a:p>
            <a:pPr>
              <a:lnSpc>
                <a:spcPct val="100000"/>
              </a:lnSpc>
            </a:pPr>
            <a:endParaRPr lang="en-VN" sz="2200" dirty="0">
              <a:solidFill>
                <a:schemeClr val="tx1"/>
              </a:solidFill>
            </a:endParaRPr>
          </a:p>
        </p:txBody>
      </p:sp>
    </p:spTree>
    <p:extLst>
      <p:ext uri="{BB962C8B-B14F-4D97-AF65-F5344CB8AC3E}">
        <p14:creationId xmlns:p14="http://schemas.microsoft.com/office/powerpoint/2010/main" val="71477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2" name="Freeform: Shape 11">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4" name="Freeform: Shape 13">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17" name="Rectangle 16">
            <a:extLst>
              <a:ext uri="{FF2B5EF4-FFF2-40B4-BE49-F238E27FC236}">
                <a16:creationId xmlns:a16="http://schemas.microsoft.com/office/drawing/2014/main" id="{B247D771-80E8-483C-AA35-919971E2D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4AF754-926D-F346-BB02-DEB4CA5FA659}"/>
              </a:ext>
            </a:extLst>
          </p:cNvPr>
          <p:cNvSpPr>
            <a:spLocks noGrp="1"/>
          </p:cNvSpPr>
          <p:nvPr>
            <p:ph type="title"/>
          </p:nvPr>
        </p:nvSpPr>
        <p:spPr>
          <a:xfrm>
            <a:off x="6654795" y="1517650"/>
            <a:ext cx="4449086" cy="2138400"/>
          </a:xfrm>
        </p:spPr>
        <p:txBody>
          <a:bodyPr vert="horz" lIns="0" tIns="0" rIns="0" bIns="0" rtlCol="0" anchor="b" anchorCtr="0">
            <a:normAutofit/>
          </a:bodyPr>
          <a:lstStyle/>
          <a:p>
            <a:pPr algn="ctr"/>
            <a:r>
              <a:rPr lang="en-US" b="1" dirty="0">
                <a:solidFill>
                  <a:srgbClr val="FFC000"/>
                </a:solidFill>
              </a:rPr>
              <a:t>Form          “Report by Bishop on Decision of Law”</a:t>
            </a:r>
            <a:br>
              <a:rPr lang="en-US" b="1" dirty="0">
                <a:solidFill>
                  <a:srgbClr val="FFC000"/>
                </a:solidFill>
              </a:rPr>
            </a:br>
            <a:endParaRPr lang="en-US" b="1" dirty="0">
              <a:solidFill>
                <a:srgbClr val="FFC000"/>
              </a:solidFill>
            </a:endParaRPr>
          </a:p>
        </p:txBody>
      </p:sp>
      <p:sp>
        <p:nvSpPr>
          <p:cNvPr id="19" name="Rectangle 18">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4" name="Content Placeholder 3" descr="Table&#10;&#10;Description automatically generated">
            <a:extLst>
              <a:ext uri="{FF2B5EF4-FFF2-40B4-BE49-F238E27FC236}">
                <a16:creationId xmlns:a16="http://schemas.microsoft.com/office/drawing/2014/main" id="{9BEAD09D-CF1F-FA48-8DF6-608BDD3AE84A}"/>
              </a:ext>
            </a:extLst>
          </p:cNvPr>
          <p:cNvPicPr>
            <a:picLocks noGrp="1" noChangeAspect="1"/>
          </p:cNvPicPr>
          <p:nvPr>
            <p:ph idx="1"/>
          </p:nvPr>
        </p:nvPicPr>
        <p:blipFill>
          <a:blip r:embed="rId2"/>
          <a:stretch>
            <a:fillRect/>
          </a:stretch>
        </p:blipFill>
        <p:spPr>
          <a:xfrm>
            <a:off x="337497" y="271720"/>
            <a:ext cx="4862211" cy="6314559"/>
          </a:xfrm>
          <a:prstGeom prst="rect">
            <a:avLst/>
          </a:prstGeom>
        </p:spPr>
      </p:pic>
      <p:cxnSp>
        <p:nvCxnSpPr>
          <p:cNvPr id="21" name="Straight Connector 2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09338"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826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9AA0-A086-6749-8BB0-6837C14BFB99}"/>
              </a:ext>
            </a:extLst>
          </p:cNvPr>
          <p:cNvSpPr>
            <a:spLocks noGrp="1"/>
          </p:cNvSpPr>
          <p:nvPr>
            <p:ph type="title"/>
          </p:nvPr>
        </p:nvSpPr>
        <p:spPr>
          <a:xfrm>
            <a:off x="7766050" y="1079500"/>
            <a:ext cx="3884962" cy="2138400"/>
          </a:xfrm>
        </p:spPr>
        <p:txBody>
          <a:bodyPr vert="horz" lIns="0" tIns="0" rIns="0" bIns="0" rtlCol="0" anchor="b" anchorCtr="0">
            <a:normAutofit/>
          </a:bodyPr>
          <a:lstStyle/>
          <a:p>
            <a:pPr algn="ctr"/>
            <a:r>
              <a:rPr lang="en-US" sz="7200" b="1" dirty="0"/>
              <a:t>Q &amp; A</a:t>
            </a:r>
          </a:p>
        </p:txBody>
      </p:sp>
      <p:pic>
        <p:nvPicPr>
          <p:cNvPr id="5" name="Picture 4" descr="Magnifying glass and question mark">
            <a:extLst>
              <a:ext uri="{FF2B5EF4-FFF2-40B4-BE49-F238E27FC236}">
                <a16:creationId xmlns:a16="http://schemas.microsoft.com/office/drawing/2014/main" id="{C4549E3F-7C34-937D-05AA-15BD926AFB29}"/>
              </a:ext>
            </a:extLst>
          </p:cNvPr>
          <p:cNvPicPr>
            <a:picLocks noChangeAspect="1"/>
          </p:cNvPicPr>
          <p:nvPr/>
        </p:nvPicPr>
        <p:blipFill rotWithShape="1">
          <a:blip r:embed="rId2"/>
          <a:srcRect l="19196" r="15861"/>
          <a:stretch/>
        </p:blipFill>
        <p:spPr>
          <a:xfrm>
            <a:off x="540988" y="540000"/>
            <a:ext cx="6671025" cy="5778000"/>
          </a:xfrm>
          <a:prstGeom prst="rect">
            <a:avLst/>
          </a:prstGeom>
        </p:spPr>
      </p:pic>
    </p:spTree>
    <p:extLst>
      <p:ext uri="{BB962C8B-B14F-4D97-AF65-F5344CB8AC3E}">
        <p14:creationId xmlns:p14="http://schemas.microsoft.com/office/powerpoint/2010/main" val="400376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0805-DAFD-084A-AE99-C58BBCB063DB}"/>
              </a:ext>
            </a:extLst>
          </p:cNvPr>
          <p:cNvSpPr>
            <a:spLocks noGrp="1"/>
          </p:cNvSpPr>
          <p:nvPr>
            <p:ph type="title"/>
          </p:nvPr>
        </p:nvSpPr>
        <p:spPr/>
        <p:txBody>
          <a:bodyPr>
            <a:normAutofit fontScale="90000"/>
          </a:bodyPr>
          <a:lstStyle/>
          <a:p>
            <a:r>
              <a:rPr lang="en-VN" dirty="0">
                <a:solidFill>
                  <a:srgbClr val="FFC000"/>
                </a:solidFill>
              </a:rPr>
              <a:t>Bishops have limited judicial authority</a:t>
            </a:r>
          </a:p>
        </p:txBody>
      </p:sp>
      <p:sp>
        <p:nvSpPr>
          <p:cNvPr id="3" name="Content Placeholder 2">
            <a:extLst>
              <a:ext uri="{FF2B5EF4-FFF2-40B4-BE49-F238E27FC236}">
                <a16:creationId xmlns:a16="http://schemas.microsoft.com/office/drawing/2014/main" id="{E10C4E8B-1A1A-6242-B2A0-24CEC58BBF95}"/>
              </a:ext>
            </a:extLst>
          </p:cNvPr>
          <p:cNvSpPr>
            <a:spLocks noGrp="1"/>
          </p:cNvSpPr>
          <p:nvPr>
            <p:ph idx="1"/>
          </p:nvPr>
        </p:nvSpPr>
        <p:spPr>
          <a:xfrm>
            <a:off x="1079500" y="1790700"/>
            <a:ext cx="10026650" cy="4730870"/>
          </a:xfrm>
        </p:spPr>
        <p:txBody>
          <a:bodyPr>
            <a:normAutofit lnSpcReduction="10000"/>
          </a:bodyPr>
          <a:lstStyle/>
          <a:p>
            <a:pPr marL="0" indent="0">
              <a:buNone/>
            </a:pPr>
            <a:r>
              <a:rPr lang="en-US" sz="2600" b="1" dirty="0">
                <a:solidFill>
                  <a:schemeClr val="tx1"/>
                </a:solidFill>
                <a:effectLst/>
                <a:latin typeface="Times New Roman" panose="02020603050405020304" pitchFamily="18" charset="0"/>
                <a:cs typeface="Times New Roman" panose="02020603050405020304" pitchFamily="18" charset="0"/>
              </a:rPr>
              <a:t>¶ 52. </a:t>
            </a:r>
            <a:r>
              <a:rPr lang="en-US" sz="2600" b="1" i="1" dirty="0">
                <a:solidFill>
                  <a:schemeClr val="tx1"/>
                </a:solidFill>
                <a:effectLst/>
                <a:latin typeface="Times New Roman" panose="02020603050405020304" pitchFamily="18" charset="0"/>
                <a:cs typeface="Times New Roman" panose="02020603050405020304" pitchFamily="18" charset="0"/>
              </a:rPr>
              <a:t>Article VII</a:t>
            </a:r>
            <a:r>
              <a:rPr lang="en-US" sz="2600" dirty="0">
                <a:solidFill>
                  <a:schemeClr val="tx1"/>
                </a:solidFill>
                <a:effectLst/>
                <a:latin typeface="Times New Roman" panose="02020603050405020304" pitchFamily="18" charset="0"/>
                <a:cs typeface="Times New Roman" panose="02020603050405020304" pitchFamily="18" charset="0"/>
              </a:rPr>
              <a:t>.—A bishop presiding over an annual, central, or jurisdictional conference shall decide all questions of law coming before the bishop in the regular business of a session, provided that such questions be presented in writing and that the decisions be recorded in the journal of the conference.</a:t>
            </a:r>
          </a:p>
          <a:p>
            <a:pPr marL="0" indent="0">
              <a:buNone/>
            </a:pPr>
            <a:r>
              <a:rPr lang="en-US" sz="2600" dirty="0">
                <a:solidFill>
                  <a:schemeClr val="tx1"/>
                </a:solidFill>
                <a:effectLst/>
                <a:latin typeface="Times New Roman" panose="02020603050405020304" pitchFamily="18" charset="0"/>
                <a:cs typeface="Times New Roman" panose="02020603050405020304" pitchFamily="18" charset="0"/>
              </a:rPr>
              <a:t>Such an episcopal decision shall not be authoritative except for the pending case until it shall have been passed upon by the Judicial Council. All decisions of law made by each bishop shall be reported in writing annually, with a syllabus of the same, to the Judicial Council, which shall affirm, modify, or reverse them.</a:t>
            </a:r>
          </a:p>
          <a:p>
            <a:endParaRPr lang="en-V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8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09AE-16D0-E94C-83CA-E0856092E9AA}"/>
              </a:ext>
            </a:extLst>
          </p:cNvPr>
          <p:cNvSpPr>
            <a:spLocks noGrp="1"/>
          </p:cNvSpPr>
          <p:nvPr>
            <p:ph type="title"/>
          </p:nvPr>
        </p:nvSpPr>
        <p:spPr/>
        <p:txBody>
          <a:bodyPr>
            <a:normAutofit fontScale="90000"/>
          </a:bodyPr>
          <a:lstStyle/>
          <a:p>
            <a:r>
              <a:rPr lang="en-VN" b="1" dirty="0">
                <a:solidFill>
                  <a:srgbClr val="FFC000"/>
                </a:solidFill>
              </a:rPr>
              <a:t>What to do when you receive a request</a:t>
            </a:r>
          </a:p>
        </p:txBody>
      </p:sp>
      <p:sp>
        <p:nvSpPr>
          <p:cNvPr id="3" name="Content Placeholder 2">
            <a:extLst>
              <a:ext uri="{FF2B5EF4-FFF2-40B4-BE49-F238E27FC236}">
                <a16:creationId xmlns:a16="http://schemas.microsoft.com/office/drawing/2014/main" id="{005142FF-387C-934F-A528-79536F3F614F}"/>
              </a:ext>
            </a:extLst>
          </p:cNvPr>
          <p:cNvSpPr>
            <a:spLocks noGrp="1"/>
          </p:cNvSpPr>
          <p:nvPr>
            <p:ph idx="1"/>
          </p:nvPr>
        </p:nvSpPr>
        <p:spPr>
          <a:xfrm>
            <a:off x="1079500" y="2053939"/>
            <a:ext cx="10026650" cy="3978275"/>
          </a:xfrm>
        </p:spPr>
        <p:txBody>
          <a:bodyPr>
            <a:normAutofit/>
          </a:bodyPr>
          <a:lstStyle/>
          <a:p>
            <a:pPr>
              <a:buFont typeface="Wingdings" pitchFamily="2" charset="2"/>
              <a:buChar char="Ø"/>
            </a:pPr>
            <a:r>
              <a:rPr lang="en-VN" sz="2400" dirty="0">
                <a:solidFill>
                  <a:schemeClr val="tx1"/>
                </a:solidFill>
              </a:rPr>
              <a:t>Get a written copy of the request, including Question of Law, from the member of annual conference.</a:t>
            </a:r>
          </a:p>
          <a:p>
            <a:pPr>
              <a:buFont typeface="Wingdings" pitchFamily="2" charset="2"/>
              <a:buChar char="Ø"/>
            </a:pPr>
            <a:r>
              <a:rPr lang="en-VN" sz="2400" dirty="0">
                <a:solidFill>
                  <a:schemeClr val="tx1"/>
                </a:solidFill>
              </a:rPr>
              <a:t>Make sure that the request is properly recorded by the Conference Secretary.</a:t>
            </a:r>
          </a:p>
          <a:p>
            <a:pPr>
              <a:buFont typeface="Wingdings" pitchFamily="2" charset="2"/>
              <a:buChar char="Ø"/>
            </a:pPr>
            <a:r>
              <a:rPr lang="en-VN" sz="2400" dirty="0">
                <a:solidFill>
                  <a:schemeClr val="tx1"/>
                </a:solidFill>
              </a:rPr>
              <a:t>Decide whether you want to rule while in session or within 30 days.</a:t>
            </a:r>
          </a:p>
          <a:p>
            <a:pPr>
              <a:buFont typeface="Wingdings" pitchFamily="2" charset="2"/>
              <a:buChar char="Ø"/>
            </a:pPr>
            <a:r>
              <a:rPr lang="en-VN" sz="2400" dirty="0">
                <a:solidFill>
                  <a:schemeClr val="tx1"/>
                </a:solidFill>
              </a:rPr>
              <a:t>Unless the request is clearly improper and out of order, you may want to take the 30 days permitted by ¶ 2609.6.</a:t>
            </a:r>
          </a:p>
        </p:txBody>
      </p:sp>
    </p:spTree>
    <p:extLst>
      <p:ext uri="{BB962C8B-B14F-4D97-AF65-F5344CB8AC3E}">
        <p14:creationId xmlns:p14="http://schemas.microsoft.com/office/powerpoint/2010/main" val="270441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EF5C-7F2E-FB4E-817B-45D1B52AA764}"/>
              </a:ext>
            </a:extLst>
          </p:cNvPr>
          <p:cNvSpPr>
            <a:spLocks noGrp="1"/>
          </p:cNvSpPr>
          <p:nvPr>
            <p:ph type="title"/>
          </p:nvPr>
        </p:nvSpPr>
        <p:spPr/>
        <p:txBody>
          <a:bodyPr>
            <a:noAutofit/>
          </a:bodyPr>
          <a:lstStyle/>
          <a:p>
            <a:pPr algn="ctr"/>
            <a:r>
              <a:rPr lang="en-VN" sz="3200" b="1" dirty="0">
                <a:solidFill>
                  <a:srgbClr val="FFC000"/>
                </a:solidFill>
              </a:rPr>
              <a:t>Identify the issues</a:t>
            </a:r>
            <a:br>
              <a:rPr lang="en-VN" sz="3200" b="1" cap="none" dirty="0">
                <a:solidFill>
                  <a:srgbClr val="FFC000"/>
                </a:solidFill>
              </a:rPr>
            </a:br>
            <a:endParaRPr lang="en-VN" sz="3200" dirty="0">
              <a:solidFill>
                <a:srgbClr val="FFC000"/>
              </a:solidFill>
            </a:endParaRPr>
          </a:p>
        </p:txBody>
      </p:sp>
      <p:sp>
        <p:nvSpPr>
          <p:cNvPr id="3" name="Content Placeholder 2">
            <a:extLst>
              <a:ext uri="{FF2B5EF4-FFF2-40B4-BE49-F238E27FC236}">
                <a16:creationId xmlns:a16="http://schemas.microsoft.com/office/drawing/2014/main" id="{4CCA844A-DBF8-C84C-AF77-DF6C788F2B77}"/>
              </a:ext>
            </a:extLst>
          </p:cNvPr>
          <p:cNvSpPr>
            <a:spLocks noGrp="1"/>
          </p:cNvSpPr>
          <p:nvPr>
            <p:ph idx="1"/>
          </p:nvPr>
        </p:nvSpPr>
        <p:spPr>
          <a:xfrm>
            <a:off x="913774" y="1734707"/>
            <a:ext cx="10364452" cy="4620720"/>
          </a:xfrm>
        </p:spPr>
        <p:txBody>
          <a:bodyPr>
            <a:noAutofit/>
          </a:bodyPr>
          <a:lstStyle/>
          <a:p>
            <a:pPr>
              <a:lnSpc>
                <a:spcPct val="100000"/>
              </a:lnSpc>
              <a:buFont typeface="Arial" panose="020B0604020202020204" pitchFamily="34" charset="0"/>
              <a:buChar char="•"/>
            </a:pPr>
            <a:r>
              <a:rPr lang="en-VN" sz="2200" b="1" cap="none" dirty="0">
                <a:solidFill>
                  <a:schemeClr val="tx1"/>
                </a:solidFill>
                <a:cs typeface="Times New Roman" panose="02020603050405020304" pitchFamily="18" charset="0"/>
              </a:rPr>
              <a:t>In many cases, the question of law outlines the issue(s).                                 </a:t>
            </a:r>
          </a:p>
          <a:p>
            <a:pPr>
              <a:lnSpc>
                <a:spcPct val="100000"/>
              </a:lnSpc>
              <a:buFont typeface="Wingdings" pitchFamily="2" charset="2"/>
              <a:buChar char="Ø"/>
            </a:pPr>
            <a:r>
              <a:rPr lang="en-VN" sz="2200" i="1" cap="none" dirty="0">
                <a:solidFill>
                  <a:schemeClr val="tx1"/>
                </a:solidFill>
                <a:cs typeface="Times New Roman" panose="02020603050405020304" pitchFamily="18" charset="0"/>
              </a:rPr>
              <a:t>Example</a:t>
            </a:r>
            <a:r>
              <a:rPr lang="en-VN" sz="2200" cap="none" dirty="0">
                <a:solidFill>
                  <a:schemeClr val="tx1"/>
                </a:solidFill>
                <a:cs typeface="Times New Roman" panose="02020603050405020304" pitchFamily="18" charset="0"/>
              </a:rPr>
              <a:t>: Is Resolution RS-3 adopted by Dopey Annual Conference, entitled “Let’s Get Stoned Together,” particularly Section 6(a)(3) permitting the use of marijuana-laced bread for Holy Communion, in conflict with General Conference’s power over “all matters relating to the form and mode of worship” under ¶ 16.6 of the Constitution?</a:t>
            </a:r>
            <a:endParaRPr lang="en-VN" sz="2200" dirty="0">
              <a:solidFill>
                <a:schemeClr val="tx1"/>
              </a:solidFill>
              <a:cs typeface="Times New Roman" panose="02020603050405020304" pitchFamily="18" charset="0"/>
            </a:endParaRPr>
          </a:p>
          <a:p>
            <a:pPr>
              <a:lnSpc>
                <a:spcPct val="100000"/>
              </a:lnSpc>
              <a:buFont typeface="Arial" panose="020B0604020202020204" pitchFamily="34" charset="0"/>
              <a:buChar char="•"/>
            </a:pPr>
            <a:r>
              <a:rPr lang="en-VN" sz="2200" b="1" cap="none" dirty="0">
                <a:solidFill>
                  <a:schemeClr val="tx1"/>
                </a:solidFill>
                <a:cs typeface="Times New Roman" panose="02020603050405020304" pitchFamily="18" charset="0"/>
              </a:rPr>
              <a:t>The request must raise a question of law. </a:t>
            </a:r>
            <a:r>
              <a:rPr lang="en-US" sz="2200" b="1" cap="none" dirty="0">
                <a:solidFill>
                  <a:schemeClr val="tx1"/>
                </a:solidFill>
                <a:cs typeface="Times New Roman" panose="02020603050405020304" pitchFamily="18" charset="0"/>
              </a:rPr>
              <a:t>It </a:t>
            </a:r>
            <a:r>
              <a:rPr lang="en-VN" sz="2200" b="1" cap="none" dirty="0">
                <a:solidFill>
                  <a:schemeClr val="tx1"/>
                </a:solidFill>
                <a:cs typeface="Times New Roman" panose="02020603050405020304" pitchFamily="18" charset="0"/>
              </a:rPr>
              <a:t>is improper if it states an opinion. </a:t>
            </a:r>
          </a:p>
          <a:p>
            <a:pPr>
              <a:lnSpc>
                <a:spcPct val="100000"/>
              </a:lnSpc>
              <a:buFont typeface="Wingdings" pitchFamily="2" charset="2"/>
              <a:buChar char="Ø"/>
            </a:pPr>
            <a:r>
              <a:rPr lang="en-VN" sz="2200" i="1" cap="none" dirty="0">
                <a:solidFill>
                  <a:schemeClr val="tx1"/>
                </a:solidFill>
                <a:cs typeface="Times New Roman" panose="02020603050405020304" pitchFamily="18" charset="0"/>
              </a:rPr>
              <a:t>Example</a:t>
            </a:r>
            <a:r>
              <a:rPr lang="en-VN" sz="2200" cap="none" dirty="0">
                <a:solidFill>
                  <a:schemeClr val="tx1"/>
                </a:solidFill>
                <a:cs typeface="Times New Roman" panose="02020603050405020304" pitchFamily="18" charset="0"/>
              </a:rPr>
              <a:t>: Bishop, I request a decision of law regarding Resolution RS-3 which I think is a crazy idea and those who wrote it must have been out of their mind.</a:t>
            </a:r>
          </a:p>
          <a:p>
            <a:pPr>
              <a:lnSpc>
                <a:spcPct val="100000"/>
              </a:lnSpc>
              <a:buFont typeface="Arial" panose="020B0604020202020204" pitchFamily="34" charset="0"/>
              <a:buChar char="•"/>
            </a:pPr>
            <a:r>
              <a:rPr lang="en-VN" sz="2200" b="1" cap="none" dirty="0">
                <a:solidFill>
                  <a:schemeClr val="tx1"/>
                </a:solidFill>
                <a:cs typeface="Times New Roman" panose="02020603050405020304" pitchFamily="18" charset="0"/>
              </a:rPr>
              <a:t>The request cannot raise a question of fact or stipulate a fact.                                                         </a:t>
            </a:r>
          </a:p>
          <a:p>
            <a:pPr>
              <a:lnSpc>
                <a:spcPct val="100000"/>
              </a:lnSpc>
              <a:buFont typeface="Wingdings" pitchFamily="2" charset="2"/>
              <a:buChar char="Ø"/>
            </a:pPr>
            <a:r>
              <a:rPr lang="en-VN" sz="2200" i="1" cap="none" dirty="0">
                <a:solidFill>
                  <a:schemeClr val="tx1"/>
                </a:solidFill>
                <a:cs typeface="Times New Roman" panose="02020603050405020304" pitchFamily="18" charset="0"/>
              </a:rPr>
              <a:t>Example</a:t>
            </a:r>
            <a:r>
              <a:rPr lang="en-VN" sz="2200" cap="none" dirty="0">
                <a:solidFill>
                  <a:schemeClr val="tx1"/>
                </a:solidFill>
                <a:cs typeface="Times New Roman" panose="02020603050405020304" pitchFamily="18" charset="0"/>
              </a:rPr>
              <a:t>: Bishop, I request a ruling of law to determine if the Board of Trustees was involved in the drafting of Resolution RS-3.</a:t>
            </a:r>
          </a:p>
        </p:txBody>
      </p:sp>
    </p:spTree>
    <p:extLst>
      <p:ext uri="{BB962C8B-B14F-4D97-AF65-F5344CB8AC3E}">
        <p14:creationId xmlns:p14="http://schemas.microsoft.com/office/powerpoint/2010/main" val="6101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7C6FF-4923-B349-AFF7-BD0A60C640D8}"/>
              </a:ext>
            </a:extLst>
          </p:cNvPr>
          <p:cNvSpPr>
            <a:spLocks noGrp="1"/>
          </p:cNvSpPr>
          <p:nvPr>
            <p:ph type="title"/>
          </p:nvPr>
        </p:nvSpPr>
        <p:spPr/>
        <p:txBody>
          <a:bodyPr>
            <a:normAutofit/>
          </a:bodyPr>
          <a:lstStyle/>
          <a:p>
            <a:pPr algn="ctr"/>
            <a:r>
              <a:rPr lang="en-VN" sz="3200" b="1" dirty="0">
                <a:solidFill>
                  <a:srgbClr val="FFC000"/>
                </a:solidFill>
              </a:rPr>
              <a:t>FIND THE APPLICABLE LAW</a:t>
            </a:r>
          </a:p>
        </p:txBody>
      </p:sp>
      <p:sp>
        <p:nvSpPr>
          <p:cNvPr id="3" name="Content Placeholder 2">
            <a:extLst>
              <a:ext uri="{FF2B5EF4-FFF2-40B4-BE49-F238E27FC236}">
                <a16:creationId xmlns:a16="http://schemas.microsoft.com/office/drawing/2014/main" id="{1EA81FDE-27B4-D347-9B26-0BE291A4A4E6}"/>
              </a:ext>
            </a:extLst>
          </p:cNvPr>
          <p:cNvSpPr>
            <a:spLocks noGrp="1"/>
          </p:cNvSpPr>
          <p:nvPr>
            <p:ph idx="1"/>
          </p:nvPr>
        </p:nvSpPr>
        <p:spPr>
          <a:xfrm>
            <a:off x="913775" y="1949381"/>
            <a:ext cx="10364452" cy="4440534"/>
          </a:xfrm>
        </p:spPr>
        <p:txBody>
          <a:bodyPr>
            <a:normAutofit fontScale="92500" lnSpcReduction="20000"/>
          </a:bodyPr>
          <a:lstStyle/>
          <a:p>
            <a:pPr>
              <a:buFont typeface="Arial" panose="020B0604020202020204" pitchFamily="34" charset="0"/>
              <a:buChar char="•"/>
            </a:pPr>
            <a:r>
              <a:rPr lang="en-VN" sz="2400" cap="none" dirty="0">
                <a:solidFill>
                  <a:schemeClr val="tx1"/>
                </a:solidFill>
              </a:rPr>
              <a:t>Often the Question of Law cites the pertinent provisions of the </a:t>
            </a:r>
            <a:r>
              <a:rPr lang="en-VN" sz="2400" i="1" cap="none" dirty="0">
                <a:solidFill>
                  <a:schemeClr val="tx1"/>
                </a:solidFill>
              </a:rPr>
              <a:t>Discipline</a:t>
            </a:r>
            <a:r>
              <a:rPr lang="en-VN" sz="2400" cap="none" dirty="0">
                <a:solidFill>
                  <a:schemeClr val="tx1"/>
                </a:solidFill>
              </a:rPr>
              <a:t>.</a:t>
            </a:r>
          </a:p>
          <a:p>
            <a:pPr>
              <a:buFont typeface="Arial" panose="020B0604020202020204" pitchFamily="34" charset="0"/>
              <a:buChar char="•"/>
            </a:pPr>
            <a:r>
              <a:rPr lang="en-VN" sz="2400" cap="none" dirty="0">
                <a:solidFill>
                  <a:schemeClr val="tx1"/>
                </a:solidFill>
              </a:rPr>
              <a:t>Bishops are expected to know Church law. They have the duty to determine if the citations in the request are correct or if other provisions are applicable.</a:t>
            </a:r>
          </a:p>
          <a:p>
            <a:pPr>
              <a:buFont typeface="Arial" panose="020B0604020202020204" pitchFamily="34" charset="0"/>
              <a:buChar char="•"/>
            </a:pPr>
            <a:r>
              <a:rPr lang="en-VN" sz="2400" cap="none" dirty="0">
                <a:solidFill>
                  <a:schemeClr val="tx1"/>
                </a:solidFill>
              </a:rPr>
              <a:t>Start with the </a:t>
            </a:r>
            <a:r>
              <a:rPr lang="en-VN" sz="2400" b="1" cap="none" dirty="0">
                <a:solidFill>
                  <a:srgbClr val="FFC000"/>
                </a:solidFill>
              </a:rPr>
              <a:t>Constitution</a:t>
            </a:r>
            <a:r>
              <a:rPr lang="en-VN" sz="2400" cap="none" dirty="0">
                <a:solidFill>
                  <a:schemeClr val="tx1"/>
                </a:solidFill>
              </a:rPr>
              <a:t>, asking: </a:t>
            </a:r>
            <a:r>
              <a:rPr lang="en-VN" sz="2400" i="1" cap="none" dirty="0">
                <a:solidFill>
                  <a:schemeClr val="tx1"/>
                </a:solidFill>
              </a:rPr>
              <a:t>Does the resolution or action of the annual conference violate any constitutional provision or principle?</a:t>
            </a:r>
          </a:p>
          <a:p>
            <a:pPr>
              <a:buFont typeface="Arial" panose="020B0604020202020204" pitchFamily="34" charset="0"/>
              <a:buChar char="•"/>
            </a:pPr>
            <a:r>
              <a:rPr lang="en-VN" sz="2400" cap="none" dirty="0">
                <a:solidFill>
                  <a:schemeClr val="tx1"/>
                </a:solidFill>
              </a:rPr>
              <a:t>Continue with </a:t>
            </a:r>
            <a:r>
              <a:rPr lang="en-VN" sz="2400" b="1" dirty="0">
                <a:solidFill>
                  <a:schemeClr val="tx1"/>
                </a:solidFill>
              </a:rPr>
              <a:t>t</a:t>
            </a:r>
            <a:r>
              <a:rPr lang="en-VN" sz="2400" b="1" cap="none" dirty="0">
                <a:solidFill>
                  <a:schemeClr val="tx1"/>
                </a:solidFill>
              </a:rPr>
              <a:t>he</a:t>
            </a:r>
            <a:r>
              <a:rPr lang="en-VN" sz="2400" i="1" cap="none" dirty="0">
                <a:solidFill>
                  <a:schemeClr val="tx1"/>
                </a:solidFill>
              </a:rPr>
              <a:t> </a:t>
            </a:r>
            <a:r>
              <a:rPr lang="en-VN" sz="2400" b="1" i="1" cap="none" dirty="0">
                <a:solidFill>
                  <a:srgbClr val="FFC000"/>
                </a:solidFill>
              </a:rPr>
              <a:t>Discipline</a:t>
            </a:r>
            <a:r>
              <a:rPr lang="en-VN" sz="2400" i="1" cap="none" dirty="0">
                <a:solidFill>
                  <a:schemeClr val="tx1"/>
                </a:solidFill>
              </a:rPr>
              <a:t> </a:t>
            </a:r>
            <a:r>
              <a:rPr lang="en-VN" sz="2400" cap="none" dirty="0">
                <a:solidFill>
                  <a:schemeClr val="tx1"/>
                </a:solidFill>
              </a:rPr>
              <a:t>(General Conference legislation), asking: </a:t>
            </a:r>
            <a:r>
              <a:rPr lang="en-VN" sz="2400" i="1" cap="none" dirty="0">
                <a:solidFill>
                  <a:schemeClr val="tx1"/>
                </a:solidFill>
              </a:rPr>
              <a:t>Which parts, sections, and paragraphs of the Discipline address the issues raised?</a:t>
            </a:r>
          </a:p>
          <a:p>
            <a:pPr>
              <a:buFont typeface="Arial" panose="020B0604020202020204" pitchFamily="34" charset="0"/>
              <a:buChar char="•"/>
            </a:pPr>
            <a:r>
              <a:rPr lang="en-VN" sz="2400" cap="none" dirty="0">
                <a:solidFill>
                  <a:schemeClr val="tx1"/>
                </a:solidFill>
              </a:rPr>
              <a:t>Follow up with </a:t>
            </a:r>
            <a:r>
              <a:rPr lang="en-VN" sz="2400" b="1" cap="none" dirty="0">
                <a:solidFill>
                  <a:srgbClr val="FFC000"/>
                </a:solidFill>
              </a:rPr>
              <a:t>Jurisprudence</a:t>
            </a:r>
            <a:r>
              <a:rPr lang="en-VN" sz="2400" cap="none" dirty="0">
                <a:solidFill>
                  <a:schemeClr val="tx1"/>
                </a:solidFill>
              </a:rPr>
              <a:t>, asking: </a:t>
            </a:r>
            <a:r>
              <a:rPr lang="en-VN" sz="2400" i="1" cap="none" dirty="0">
                <a:solidFill>
                  <a:schemeClr val="tx1"/>
                </a:solidFill>
              </a:rPr>
              <a:t>Has the Judicial Council ruled on this issue before? If so, how did it rule? And does that ruling still have precedential value? </a:t>
            </a:r>
            <a:r>
              <a:rPr lang="en-VN" sz="2400" dirty="0">
                <a:solidFill>
                  <a:schemeClr val="tx1"/>
                </a:solidFill>
              </a:rPr>
              <a:t>(</a:t>
            </a:r>
            <a:r>
              <a:rPr lang="en-VN" sz="2400" b="1" dirty="0">
                <a:solidFill>
                  <a:schemeClr val="tx1"/>
                </a:solidFill>
              </a:rPr>
              <a:t>NOTE</a:t>
            </a:r>
            <a:r>
              <a:rPr lang="en-VN" sz="2400" dirty="0">
                <a:solidFill>
                  <a:schemeClr val="tx1"/>
                </a:solidFill>
              </a:rPr>
              <a:t>: Some provisions in the </a:t>
            </a:r>
            <a:r>
              <a:rPr lang="en-VN" sz="2400" i="1" dirty="0">
                <a:solidFill>
                  <a:schemeClr val="tx1"/>
                </a:solidFill>
              </a:rPr>
              <a:t>Discipline</a:t>
            </a:r>
            <a:r>
              <a:rPr lang="en-VN" sz="2400" dirty="0">
                <a:solidFill>
                  <a:schemeClr val="tx1"/>
                </a:solidFill>
              </a:rPr>
              <a:t> contain footnote references to JCDs.</a:t>
            </a:r>
            <a:endParaRPr lang="en-VN" sz="2400" i="1" cap="none" dirty="0">
              <a:solidFill>
                <a:schemeClr val="tx1"/>
              </a:solidFill>
            </a:endParaRPr>
          </a:p>
        </p:txBody>
      </p:sp>
    </p:spTree>
    <p:extLst>
      <p:ext uri="{BB962C8B-B14F-4D97-AF65-F5344CB8AC3E}">
        <p14:creationId xmlns:p14="http://schemas.microsoft.com/office/powerpoint/2010/main" val="191940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72CBF-2ED4-9F48-95B2-718DB8402211}"/>
              </a:ext>
            </a:extLst>
          </p:cNvPr>
          <p:cNvSpPr>
            <a:spLocks noGrp="1"/>
          </p:cNvSpPr>
          <p:nvPr>
            <p:ph type="title"/>
          </p:nvPr>
        </p:nvSpPr>
        <p:spPr/>
        <p:txBody>
          <a:bodyPr>
            <a:normAutofit fontScale="90000"/>
          </a:bodyPr>
          <a:lstStyle/>
          <a:p>
            <a:pPr algn="ctr"/>
            <a:r>
              <a:rPr lang="en-US" sz="3200" b="1" dirty="0">
                <a:solidFill>
                  <a:srgbClr val="FFC000"/>
                </a:solidFill>
              </a:rPr>
              <a:t>H</a:t>
            </a:r>
            <a:r>
              <a:rPr lang="en-VN" sz="3200" b="1" dirty="0">
                <a:solidFill>
                  <a:srgbClr val="FFC000"/>
                </a:solidFill>
              </a:rPr>
              <a:t>ow to break it down to core issue</a:t>
            </a:r>
          </a:p>
        </p:txBody>
      </p:sp>
      <p:sp>
        <p:nvSpPr>
          <p:cNvPr id="3" name="Content Placeholder 2">
            <a:extLst>
              <a:ext uri="{FF2B5EF4-FFF2-40B4-BE49-F238E27FC236}">
                <a16:creationId xmlns:a16="http://schemas.microsoft.com/office/drawing/2014/main" id="{F9B2E4EE-0142-6A4B-876F-26057E274F2C}"/>
              </a:ext>
            </a:extLst>
          </p:cNvPr>
          <p:cNvSpPr>
            <a:spLocks noGrp="1"/>
          </p:cNvSpPr>
          <p:nvPr>
            <p:ph idx="1"/>
          </p:nvPr>
        </p:nvSpPr>
        <p:spPr/>
        <p:txBody>
          <a:bodyPr/>
          <a:lstStyle/>
          <a:p>
            <a:endParaRPr lang="en-VN" dirty="0"/>
          </a:p>
        </p:txBody>
      </p:sp>
      <p:sp>
        <p:nvSpPr>
          <p:cNvPr id="4" name="Oval 3">
            <a:extLst>
              <a:ext uri="{FF2B5EF4-FFF2-40B4-BE49-F238E27FC236}">
                <a16:creationId xmlns:a16="http://schemas.microsoft.com/office/drawing/2014/main" id="{5F127018-C0C8-464D-92EA-0CDD3C05B5E7}"/>
              </a:ext>
            </a:extLst>
          </p:cNvPr>
          <p:cNvSpPr/>
          <p:nvPr/>
        </p:nvSpPr>
        <p:spPr>
          <a:xfrm>
            <a:off x="4140680" y="3418138"/>
            <a:ext cx="2384075" cy="23508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bg1"/>
                </a:solidFill>
              </a:rPr>
              <a:t>Question 1</a:t>
            </a:r>
          </a:p>
        </p:txBody>
      </p:sp>
      <p:sp>
        <p:nvSpPr>
          <p:cNvPr id="5" name="Oval 4">
            <a:extLst>
              <a:ext uri="{FF2B5EF4-FFF2-40B4-BE49-F238E27FC236}">
                <a16:creationId xmlns:a16="http://schemas.microsoft.com/office/drawing/2014/main" id="{C60800C7-09AB-744A-B9A4-E98748D471A7}"/>
              </a:ext>
            </a:extLst>
          </p:cNvPr>
          <p:cNvSpPr/>
          <p:nvPr/>
        </p:nvSpPr>
        <p:spPr>
          <a:xfrm>
            <a:off x="5034651" y="2448694"/>
            <a:ext cx="2116348" cy="2126548"/>
          </a:xfrm>
          <a:prstGeom prst="ellipse">
            <a:avLst/>
          </a:prstGeom>
          <a:solidFill>
            <a:srgbClr val="92D05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Question 2</a:t>
            </a:r>
          </a:p>
        </p:txBody>
      </p:sp>
      <p:sp>
        <p:nvSpPr>
          <p:cNvPr id="9" name="Oval 8">
            <a:extLst>
              <a:ext uri="{FF2B5EF4-FFF2-40B4-BE49-F238E27FC236}">
                <a16:creationId xmlns:a16="http://schemas.microsoft.com/office/drawing/2014/main" id="{55905856-7F79-514C-BFBE-14A1D09158EC}"/>
              </a:ext>
            </a:extLst>
          </p:cNvPr>
          <p:cNvSpPr/>
          <p:nvPr/>
        </p:nvSpPr>
        <p:spPr>
          <a:xfrm>
            <a:off x="5634562" y="3429000"/>
            <a:ext cx="2410408" cy="2303347"/>
          </a:xfrm>
          <a:prstGeom prst="ellipse">
            <a:avLst/>
          </a:prstGeom>
          <a:solidFill>
            <a:srgbClr val="002060">
              <a:alpha val="648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chemeClr val="tx1"/>
                </a:solidFill>
              </a:rPr>
              <a:t>Question 3</a:t>
            </a:r>
          </a:p>
        </p:txBody>
      </p:sp>
      <p:sp>
        <p:nvSpPr>
          <p:cNvPr id="11" name="Triangle 10">
            <a:extLst>
              <a:ext uri="{FF2B5EF4-FFF2-40B4-BE49-F238E27FC236}">
                <a16:creationId xmlns:a16="http://schemas.microsoft.com/office/drawing/2014/main" id="{04591E9C-CAAC-034F-A50D-A2D8793232DF}"/>
              </a:ext>
            </a:extLst>
          </p:cNvPr>
          <p:cNvSpPr/>
          <p:nvPr/>
        </p:nvSpPr>
        <p:spPr>
          <a:xfrm>
            <a:off x="5609581" y="3692105"/>
            <a:ext cx="929161" cy="814124"/>
          </a:xfrm>
          <a:prstGeom prst="triangle">
            <a:avLst>
              <a:gd name="adj" fmla="val 5192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ight Arrow 11">
            <a:extLst>
              <a:ext uri="{FF2B5EF4-FFF2-40B4-BE49-F238E27FC236}">
                <a16:creationId xmlns:a16="http://schemas.microsoft.com/office/drawing/2014/main" id="{DFE8C53C-8DAE-E84E-84DD-A84FD82A0A28}"/>
              </a:ext>
            </a:extLst>
          </p:cNvPr>
          <p:cNvSpPr/>
          <p:nvPr/>
        </p:nvSpPr>
        <p:spPr>
          <a:xfrm>
            <a:off x="2234104" y="3577155"/>
            <a:ext cx="3588589" cy="11257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t>CORE ISSUE</a:t>
            </a:r>
          </a:p>
        </p:txBody>
      </p:sp>
    </p:spTree>
    <p:extLst>
      <p:ext uri="{BB962C8B-B14F-4D97-AF65-F5344CB8AC3E}">
        <p14:creationId xmlns:p14="http://schemas.microsoft.com/office/powerpoint/2010/main" val="357780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CDEC-0591-1C46-9944-23385E241D7B}"/>
              </a:ext>
            </a:extLst>
          </p:cNvPr>
          <p:cNvSpPr>
            <a:spLocks noGrp="1"/>
          </p:cNvSpPr>
          <p:nvPr>
            <p:ph type="title"/>
          </p:nvPr>
        </p:nvSpPr>
        <p:spPr>
          <a:xfrm>
            <a:off x="647101" y="461394"/>
            <a:ext cx="4880396" cy="2967606"/>
          </a:xfrm>
        </p:spPr>
        <p:txBody>
          <a:bodyPr vert="horz" lIns="91440" tIns="45720" rIns="91440" bIns="45720" rtlCol="0" anchor="b">
            <a:normAutofit/>
          </a:bodyPr>
          <a:lstStyle/>
          <a:p>
            <a:r>
              <a:rPr lang="en-US" sz="4000" b="1" dirty="0">
                <a:solidFill>
                  <a:srgbClr val="FFC000"/>
                </a:solidFill>
                <a:cs typeface="Arial" panose="020B0604020202020204" pitchFamily="34" charset="0"/>
              </a:rPr>
              <a:t>Why is it important to identify the issue?</a:t>
            </a:r>
          </a:p>
        </p:txBody>
      </p:sp>
      <p:graphicFrame>
        <p:nvGraphicFramePr>
          <p:cNvPr id="12" name="Content Placeholder 3">
            <a:extLst>
              <a:ext uri="{FF2B5EF4-FFF2-40B4-BE49-F238E27FC236}">
                <a16:creationId xmlns:a16="http://schemas.microsoft.com/office/drawing/2014/main" id="{D4E9B1DD-D360-2447-B486-27934142D270}"/>
              </a:ext>
            </a:extLst>
          </p:cNvPr>
          <p:cNvGraphicFramePr>
            <a:graphicFrameLocks noGrp="1"/>
          </p:cNvGraphicFramePr>
          <p:nvPr>
            <p:ph idx="1"/>
            <p:extLst>
              <p:ext uri="{D42A27DB-BD31-4B8C-83A1-F6EECF244321}">
                <p14:modId xmlns:p14="http://schemas.microsoft.com/office/powerpoint/2010/main" val="2203321351"/>
              </p:ext>
            </p:extLst>
          </p:nvPr>
        </p:nvGraphicFramePr>
        <p:xfrm>
          <a:off x="4424230" y="1440432"/>
          <a:ext cx="7566486"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id="{233364B2-9CF3-E542-808C-1D7FCB60545E}"/>
              </a:ext>
            </a:extLst>
          </p:cNvPr>
          <p:cNvSpPr/>
          <p:nvPr/>
        </p:nvSpPr>
        <p:spPr>
          <a:xfrm>
            <a:off x="6162247" y="2505206"/>
            <a:ext cx="1469162" cy="141664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bg1"/>
                </a:solidFill>
              </a:rPr>
              <a:t>¶ A</a:t>
            </a:r>
          </a:p>
        </p:txBody>
      </p:sp>
      <p:sp>
        <p:nvSpPr>
          <p:cNvPr id="5" name="Oval 4">
            <a:extLst>
              <a:ext uri="{FF2B5EF4-FFF2-40B4-BE49-F238E27FC236}">
                <a16:creationId xmlns:a16="http://schemas.microsoft.com/office/drawing/2014/main" id="{0C23A957-4F78-6C47-B3FD-64DD942058A2}"/>
              </a:ext>
            </a:extLst>
          </p:cNvPr>
          <p:cNvSpPr/>
          <p:nvPr/>
        </p:nvSpPr>
        <p:spPr>
          <a:xfrm>
            <a:off x="8763172" y="2505206"/>
            <a:ext cx="1469162" cy="141664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bg1"/>
                </a:solidFill>
              </a:rPr>
              <a:t>¶ B</a:t>
            </a:r>
          </a:p>
        </p:txBody>
      </p:sp>
      <p:sp>
        <p:nvSpPr>
          <p:cNvPr id="6" name="Oval 5">
            <a:extLst>
              <a:ext uri="{FF2B5EF4-FFF2-40B4-BE49-F238E27FC236}">
                <a16:creationId xmlns:a16="http://schemas.microsoft.com/office/drawing/2014/main" id="{830672A5-D0FC-6D48-9F2B-1951B4AAAF53}"/>
              </a:ext>
            </a:extLst>
          </p:cNvPr>
          <p:cNvSpPr/>
          <p:nvPr/>
        </p:nvSpPr>
        <p:spPr>
          <a:xfrm>
            <a:off x="7194432" y="3623096"/>
            <a:ext cx="1966821" cy="2024212"/>
          </a:xfrm>
          <a:prstGeom prst="ellipse">
            <a:avLst/>
          </a:prstGeom>
          <a:solidFill>
            <a:srgbClr val="FFC000">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bg1"/>
                </a:solidFill>
              </a:rPr>
              <a:t>¶ C</a:t>
            </a:r>
          </a:p>
        </p:txBody>
      </p:sp>
      <p:sp>
        <p:nvSpPr>
          <p:cNvPr id="4" name="Striped Right Arrow 3">
            <a:extLst>
              <a:ext uri="{FF2B5EF4-FFF2-40B4-BE49-F238E27FC236}">
                <a16:creationId xmlns:a16="http://schemas.microsoft.com/office/drawing/2014/main" id="{DF384575-3BDE-5D4B-81E9-CBB902EF4536}"/>
              </a:ext>
            </a:extLst>
          </p:cNvPr>
          <p:cNvSpPr/>
          <p:nvPr/>
        </p:nvSpPr>
        <p:spPr>
          <a:xfrm>
            <a:off x="1721064" y="3758464"/>
            <a:ext cx="5421609" cy="1898728"/>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200" dirty="0"/>
              <a:t>Narrowing down to core issue helps you to find the controlling provision</a:t>
            </a:r>
          </a:p>
        </p:txBody>
      </p:sp>
    </p:spTree>
    <p:extLst>
      <p:ext uri="{BB962C8B-B14F-4D97-AF65-F5344CB8AC3E}">
        <p14:creationId xmlns:p14="http://schemas.microsoft.com/office/powerpoint/2010/main" val="378019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graphicEl>
                                              <a:dgm id="{7B5ADCCC-BEBF-4A42-8B78-48474FE86CF1}"/>
                                            </p:graphicEl>
                                          </p:spTgt>
                                        </p:tgtEl>
                                        <p:attrNameLst>
                                          <p:attrName>style.visibility</p:attrName>
                                        </p:attrNameLst>
                                      </p:cBhvr>
                                      <p:to>
                                        <p:strVal val="visible"/>
                                      </p:to>
                                    </p:set>
                                    <p:animEffect transition="in" filter="dissolve">
                                      <p:cBhvr>
                                        <p:cTn id="7" dur="500"/>
                                        <p:tgtEl>
                                          <p:spTgt spid="12">
                                            <p:graphicEl>
                                              <a:dgm id="{7B5ADCCC-BEBF-4A42-8B78-48474FE86CF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graphicEl>
                                              <a:dgm id="{495E0E33-D36B-B74F-B12F-EEB858D561C4}"/>
                                            </p:graphicEl>
                                          </p:spTgt>
                                        </p:tgtEl>
                                        <p:attrNameLst>
                                          <p:attrName>style.visibility</p:attrName>
                                        </p:attrNameLst>
                                      </p:cBhvr>
                                      <p:to>
                                        <p:strVal val="visible"/>
                                      </p:to>
                                    </p:set>
                                    <p:animEffect transition="in" filter="dissolve">
                                      <p:cBhvr>
                                        <p:cTn id="22" dur="500"/>
                                        <p:tgtEl>
                                          <p:spTgt spid="12">
                                            <p:graphicEl>
                                              <a:dgm id="{495E0E33-D36B-B74F-B12F-EEB858D561C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P spid="3" grpId="0" animBg="1"/>
      <p:bldP spid="5" grpId="0" animBg="1"/>
      <p:bldP spid="6"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631D2-A6DC-4E45-A9F6-8510F83DB4BC}"/>
              </a:ext>
            </a:extLst>
          </p:cNvPr>
          <p:cNvSpPr>
            <a:spLocks noGrp="1"/>
          </p:cNvSpPr>
          <p:nvPr>
            <p:ph type="title"/>
          </p:nvPr>
        </p:nvSpPr>
        <p:spPr>
          <a:xfrm>
            <a:off x="704311" y="955107"/>
            <a:ext cx="3511500" cy="4976179"/>
          </a:xfrm>
        </p:spPr>
        <p:txBody>
          <a:bodyPr anchor="ctr">
            <a:normAutofit/>
          </a:bodyPr>
          <a:lstStyle/>
          <a:p>
            <a:r>
              <a:rPr lang="en-VN" sz="4800" b="1" dirty="0">
                <a:latin typeface="Arial" panose="020B0604020202020204" pitchFamily="34" charset="0"/>
                <a:cs typeface="Arial" panose="020B0604020202020204" pitchFamily="34" charset="0"/>
              </a:rPr>
              <a:t>JCD 1437</a:t>
            </a:r>
          </a:p>
        </p:txBody>
      </p:sp>
      <p:graphicFrame>
        <p:nvGraphicFramePr>
          <p:cNvPr id="11" name="Content Placeholder 5">
            <a:extLst>
              <a:ext uri="{FF2B5EF4-FFF2-40B4-BE49-F238E27FC236}">
                <a16:creationId xmlns:a16="http://schemas.microsoft.com/office/drawing/2014/main" id="{6AAF149B-4A3F-BB74-7C03-92289796EAC2}"/>
              </a:ext>
            </a:extLst>
          </p:cNvPr>
          <p:cNvGraphicFramePr>
            <a:graphicFrameLocks noGrp="1"/>
          </p:cNvGraphicFramePr>
          <p:nvPr>
            <p:ph idx="1"/>
            <p:extLst>
              <p:ext uri="{D42A27DB-BD31-4B8C-83A1-F6EECF244321}">
                <p14:modId xmlns:p14="http://schemas.microsoft.com/office/powerpoint/2010/main" val="3572482857"/>
              </p:ext>
            </p:extLst>
          </p:nvPr>
        </p:nvGraphicFramePr>
        <p:xfrm>
          <a:off x="4331368" y="512618"/>
          <a:ext cx="7156321" cy="5673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059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graphicEl>
                                              <a:dgm id="{4DD1A218-6C07-594F-9027-1811508660D5}"/>
                                            </p:graphicEl>
                                          </p:spTgt>
                                        </p:tgtEl>
                                        <p:attrNameLst>
                                          <p:attrName>style.visibility</p:attrName>
                                        </p:attrNameLst>
                                      </p:cBhvr>
                                      <p:to>
                                        <p:strVal val="visible"/>
                                      </p:to>
                                    </p:set>
                                    <p:animEffect transition="in" filter="dissolve">
                                      <p:cBhvr>
                                        <p:cTn id="7" dur="500"/>
                                        <p:tgtEl>
                                          <p:spTgt spid="11">
                                            <p:graphicEl>
                                              <a:dgm id="{4DD1A218-6C07-594F-9027-1811508660D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graphicEl>
                                              <a:dgm id="{9C8DB054-9D8D-7C42-9761-5E728718CB61}"/>
                                            </p:graphicEl>
                                          </p:spTgt>
                                        </p:tgtEl>
                                        <p:attrNameLst>
                                          <p:attrName>style.visibility</p:attrName>
                                        </p:attrNameLst>
                                      </p:cBhvr>
                                      <p:to>
                                        <p:strVal val="visible"/>
                                      </p:to>
                                    </p:set>
                                    <p:animEffect transition="in" filter="dissolve">
                                      <p:cBhvr>
                                        <p:cTn id="12" dur="500"/>
                                        <p:tgtEl>
                                          <p:spTgt spid="11">
                                            <p:graphicEl>
                                              <a:dgm id="{9C8DB054-9D8D-7C42-9761-5E728718CB6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graphicEl>
                                              <a:dgm id="{09B95CC1-C25D-9C4A-8BC2-15E6F3888EA7}"/>
                                            </p:graphicEl>
                                          </p:spTgt>
                                        </p:tgtEl>
                                        <p:attrNameLst>
                                          <p:attrName>style.visibility</p:attrName>
                                        </p:attrNameLst>
                                      </p:cBhvr>
                                      <p:to>
                                        <p:strVal val="visible"/>
                                      </p:to>
                                    </p:set>
                                    <p:animEffect transition="in" filter="dissolve">
                                      <p:cBhvr>
                                        <p:cTn id="17" dur="500"/>
                                        <p:tgtEl>
                                          <p:spTgt spid="11">
                                            <p:graphicEl>
                                              <a:dgm id="{09B95CC1-C25D-9C4A-8BC2-15E6F3888EA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graphicEl>
                                              <a:dgm id="{28F75E8C-7CB0-B648-BA2E-E5D85922859D}"/>
                                            </p:graphicEl>
                                          </p:spTgt>
                                        </p:tgtEl>
                                        <p:attrNameLst>
                                          <p:attrName>style.visibility</p:attrName>
                                        </p:attrNameLst>
                                      </p:cBhvr>
                                      <p:to>
                                        <p:strVal val="visible"/>
                                      </p:to>
                                    </p:set>
                                    <p:animEffect transition="in" filter="dissolve">
                                      <p:cBhvr>
                                        <p:cTn id="22" dur="500"/>
                                        <p:tgtEl>
                                          <p:spTgt spid="11">
                                            <p:graphicEl>
                                              <a:dgm id="{28F75E8C-7CB0-B648-BA2E-E5D85922859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A1E7A-FA71-3241-8B33-7E9791A0BC3C}"/>
              </a:ext>
            </a:extLst>
          </p:cNvPr>
          <p:cNvSpPr>
            <a:spLocks noGrp="1"/>
          </p:cNvSpPr>
          <p:nvPr>
            <p:ph type="title"/>
          </p:nvPr>
        </p:nvSpPr>
        <p:spPr/>
        <p:txBody>
          <a:bodyPr>
            <a:normAutofit/>
          </a:bodyPr>
          <a:lstStyle/>
          <a:p>
            <a:pPr algn="ctr"/>
            <a:r>
              <a:rPr lang="en-VN" sz="3200" b="1" dirty="0">
                <a:solidFill>
                  <a:srgbClr val="FFC000"/>
                </a:solidFill>
              </a:rPr>
              <a:t>Deductive Legal Reasoning</a:t>
            </a:r>
          </a:p>
        </p:txBody>
      </p:sp>
      <p:graphicFrame>
        <p:nvGraphicFramePr>
          <p:cNvPr id="4" name="Content Placeholder 3">
            <a:extLst>
              <a:ext uri="{FF2B5EF4-FFF2-40B4-BE49-F238E27FC236}">
                <a16:creationId xmlns:a16="http://schemas.microsoft.com/office/drawing/2014/main" id="{AC353E9C-6152-C847-A62E-DE1BF4444773}"/>
              </a:ext>
            </a:extLst>
          </p:cNvPr>
          <p:cNvGraphicFramePr>
            <a:graphicFrameLocks noGrp="1"/>
          </p:cNvGraphicFramePr>
          <p:nvPr>
            <p:ph idx="1"/>
            <p:extLst>
              <p:ext uri="{D42A27DB-BD31-4B8C-83A1-F6EECF244321}">
                <p14:modId xmlns:p14="http://schemas.microsoft.com/office/powerpoint/2010/main" val="3738749076"/>
              </p:ext>
            </p:extLst>
          </p:nvPr>
        </p:nvGraphicFramePr>
        <p:xfrm>
          <a:off x="1941006" y="1889090"/>
          <a:ext cx="8309988" cy="2053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3F69191-1D6C-4D4C-8B8A-A5B089C72177}"/>
              </a:ext>
            </a:extLst>
          </p:cNvPr>
          <p:cNvSpPr txBox="1"/>
          <p:nvPr/>
        </p:nvSpPr>
        <p:spPr>
          <a:xfrm>
            <a:off x="1079500" y="3784602"/>
            <a:ext cx="9963637" cy="2569934"/>
          </a:xfrm>
          <a:prstGeom prst="rect">
            <a:avLst/>
          </a:prstGeom>
          <a:noFill/>
        </p:spPr>
        <p:txBody>
          <a:bodyPr wrap="square">
            <a:spAutoFit/>
          </a:bodyPr>
          <a:lstStyle/>
          <a:p>
            <a:pPr marL="0" indent="0">
              <a:buNone/>
            </a:pPr>
            <a:r>
              <a:rPr lang="en-VN" sz="2300" i="1" cap="none" dirty="0"/>
              <a:t>Example</a:t>
            </a:r>
            <a:r>
              <a:rPr lang="en-VN" sz="2300" cap="none" dirty="0"/>
              <a:t>: </a:t>
            </a:r>
          </a:p>
          <a:p>
            <a:r>
              <a:rPr lang="en-VN" sz="2300" b="1" i="1" dirty="0">
                <a:solidFill>
                  <a:srgbClr val="FFC000"/>
                </a:solidFill>
              </a:rPr>
              <a:t>General Rule</a:t>
            </a:r>
            <a:r>
              <a:rPr lang="en-VN" sz="2300" dirty="0"/>
              <a:t>: Pastors shall not discontinue services without the consent of the charge conference and the district superintendent. (¶ 341.2)        </a:t>
            </a:r>
          </a:p>
          <a:p>
            <a:r>
              <a:rPr lang="en-VN" sz="2300" b="1" i="1" cap="none" dirty="0">
                <a:solidFill>
                  <a:srgbClr val="00B0F0"/>
                </a:solidFill>
              </a:rPr>
              <a:t>Particular </a:t>
            </a:r>
            <a:r>
              <a:rPr lang="en-VN" sz="2300" b="1" i="1" dirty="0">
                <a:solidFill>
                  <a:srgbClr val="00B0F0"/>
                </a:solidFill>
              </a:rPr>
              <a:t>F</a:t>
            </a:r>
            <a:r>
              <a:rPr lang="en-VN" sz="2300" b="1" i="1" cap="none" dirty="0">
                <a:solidFill>
                  <a:srgbClr val="00B0F0"/>
                </a:solidFill>
              </a:rPr>
              <a:t>act</a:t>
            </a:r>
            <a:r>
              <a:rPr lang="en-VN" sz="2300" cap="none" dirty="0"/>
              <a:t>: Scoobeedoo AC adopts a policy permitting pastors to discontinue worship services at their sole discretion.</a:t>
            </a:r>
          </a:p>
          <a:p>
            <a:pPr marL="0" indent="0">
              <a:buNone/>
            </a:pPr>
            <a:r>
              <a:rPr lang="en-VN" sz="2300" b="1" i="1" cap="none" dirty="0">
                <a:solidFill>
                  <a:srgbClr val="92D050"/>
                </a:solidFill>
              </a:rPr>
              <a:t>Conclusion</a:t>
            </a:r>
            <a:r>
              <a:rPr lang="en-VN" sz="2300" cap="none" dirty="0"/>
              <a:t>: The conference policy is in direct conflict with the General Rule (¶ 341.2) and, therefore, null and void.</a:t>
            </a:r>
          </a:p>
        </p:txBody>
      </p:sp>
    </p:spTree>
    <p:extLst>
      <p:ext uri="{BB962C8B-B14F-4D97-AF65-F5344CB8AC3E}">
        <p14:creationId xmlns:p14="http://schemas.microsoft.com/office/powerpoint/2010/main" val="249355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C5DD7DE6-51B3-BA41-901E-E084967DB107}"/>
                                            </p:graphicEl>
                                          </p:spTgt>
                                        </p:tgtEl>
                                        <p:attrNameLst>
                                          <p:attrName>style.visibility</p:attrName>
                                        </p:attrNameLst>
                                      </p:cBhvr>
                                      <p:to>
                                        <p:strVal val="visible"/>
                                      </p:to>
                                    </p:set>
                                    <p:anim calcmode="lin" valueType="num">
                                      <p:cBhvr additive="base">
                                        <p:cTn id="7" dur="500" fill="hold"/>
                                        <p:tgtEl>
                                          <p:spTgt spid="4">
                                            <p:graphicEl>
                                              <a:dgm id="{C5DD7DE6-51B3-BA41-901E-E084967DB107}"/>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C5DD7DE6-51B3-BA41-901E-E084967DB107}"/>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graphicEl>
                                              <a:dgm id="{391748AC-3573-DA46-AA9C-CE1E267785F5}"/>
                                            </p:graphicEl>
                                          </p:spTgt>
                                        </p:tgtEl>
                                        <p:attrNameLst>
                                          <p:attrName>style.visibility</p:attrName>
                                        </p:attrNameLst>
                                      </p:cBhvr>
                                      <p:to>
                                        <p:strVal val="visible"/>
                                      </p:to>
                                    </p:set>
                                    <p:anim calcmode="lin" valueType="num">
                                      <p:cBhvr additive="base">
                                        <p:cTn id="13" dur="500" fill="hold"/>
                                        <p:tgtEl>
                                          <p:spTgt spid="4">
                                            <p:graphicEl>
                                              <a:dgm id="{391748AC-3573-DA46-AA9C-CE1E267785F5}"/>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graphicEl>
                                              <a:dgm id="{391748AC-3573-DA46-AA9C-CE1E267785F5}"/>
                                            </p:graphic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graphicEl>
                                              <a:dgm id="{4BB86A40-2CAC-4E4C-BC42-17583FC76F28}"/>
                                            </p:graphicEl>
                                          </p:spTgt>
                                        </p:tgtEl>
                                        <p:attrNameLst>
                                          <p:attrName>style.visibility</p:attrName>
                                        </p:attrNameLst>
                                      </p:cBhvr>
                                      <p:to>
                                        <p:strVal val="visible"/>
                                      </p:to>
                                    </p:set>
                                    <p:anim calcmode="lin" valueType="num">
                                      <p:cBhvr additive="base">
                                        <p:cTn id="17" dur="500" fill="hold"/>
                                        <p:tgtEl>
                                          <p:spTgt spid="4">
                                            <p:graphicEl>
                                              <a:dgm id="{4BB86A40-2CAC-4E4C-BC42-17583FC76F28}"/>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graphicEl>
                                              <a:dgm id="{4BB86A40-2CAC-4E4C-BC42-17583FC76F28}"/>
                                            </p:graphic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
                                            <p:graphicEl>
                                              <a:dgm id="{C360EEF2-8A8C-1142-B361-FD43017B525B}"/>
                                            </p:graphicEl>
                                          </p:spTgt>
                                        </p:tgtEl>
                                        <p:attrNameLst>
                                          <p:attrName>style.visibility</p:attrName>
                                        </p:attrNameLst>
                                      </p:cBhvr>
                                      <p:to>
                                        <p:strVal val="visible"/>
                                      </p:to>
                                    </p:set>
                                    <p:anim calcmode="lin" valueType="num">
                                      <p:cBhvr additive="base">
                                        <p:cTn id="23" dur="500" fill="hold"/>
                                        <p:tgtEl>
                                          <p:spTgt spid="4">
                                            <p:graphicEl>
                                              <a:dgm id="{C360EEF2-8A8C-1142-B361-FD43017B525B}"/>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graphicEl>
                                              <a:dgm id="{C360EEF2-8A8C-1142-B361-FD43017B525B}"/>
                                            </p:graphic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graphicEl>
                                              <a:dgm id="{C24E6A1E-761E-3C42-9FE1-8DE6141A1580}"/>
                                            </p:graphicEl>
                                          </p:spTgt>
                                        </p:tgtEl>
                                        <p:attrNameLst>
                                          <p:attrName>style.visibility</p:attrName>
                                        </p:attrNameLst>
                                      </p:cBhvr>
                                      <p:to>
                                        <p:strVal val="visible"/>
                                      </p:to>
                                    </p:set>
                                    <p:anim calcmode="lin" valueType="num">
                                      <p:cBhvr additive="base">
                                        <p:cTn id="27" dur="500" fill="hold"/>
                                        <p:tgtEl>
                                          <p:spTgt spid="4">
                                            <p:graphicEl>
                                              <a:dgm id="{C24E6A1E-761E-3C42-9FE1-8DE6141A1580}"/>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graphicEl>
                                              <a:dgm id="{C24E6A1E-761E-3C42-9FE1-8DE6141A1580}"/>
                                            </p:graphic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p:cTn id="3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 calcmode="lin" valueType="num">
                                      <p:cBhvr>
                                        <p:cTn id="40"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 calcmode="lin" valueType="num">
                                      <p:cBhvr>
                                        <p:cTn id="4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6">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 calcmode="lin" valueType="num">
                                      <p:cBhvr>
                                        <p:cTn id="54"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55"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5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6" grpId="0" build="p"/>
    </p:bldLst>
  </p:timing>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12243</TotalTime>
  <Words>1168</Words>
  <Application>Microsoft Macintosh PowerPoint</Application>
  <PresentationFormat>Widescreen</PresentationFormat>
  <Paragraphs>79</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Avenir Next LT Pro Light</vt:lpstr>
      <vt:lpstr>Calibri</vt:lpstr>
      <vt:lpstr>Helvetica</vt:lpstr>
      <vt:lpstr>Rockwell Nova Light</vt:lpstr>
      <vt:lpstr>Times New Roman</vt:lpstr>
      <vt:lpstr>Wingdings</vt:lpstr>
      <vt:lpstr>LeafVTI</vt:lpstr>
      <vt:lpstr>Essentials of a decision of law</vt:lpstr>
      <vt:lpstr>Bishops have limited judicial authority</vt:lpstr>
      <vt:lpstr>What to do when you receive a request</vt:lpstr>
      <vt:lpstr>Identify the issues </vt:lpstr>
      <vt:lpstr>FIND THE APPLICABLE LAW</vt:lpstr>
      <vt:lpstr>How to break it down to core issue</vt:lpstr>
      <vt:lpstr>Why is it important to identify the issue?</vt:lpstr>
      <vt:lpstr>JCD 1437</vt:lpstr>
      <vt:lpstr>Deductive Legal Reasoning</vt:lpstr>
      <vt:lpstr>Most COMMONLY raised issues</vt:lpstr>
      <vt:lpstr>Writing tips</vt:lpstr>
      <vt:lpstr>Four Basic components of a decision of law </vt:lpstr>
      <vt:lpstr>Submitting the decision of law</vt:lpstr>
      <vt:lpstr>Form          “Report by Bishop on Decision of Law” </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a decision of law</dc:title>
  <dc:creator>Luan-Vu Tran</dc:creator>
  <cp:lastModifiedBy>Luan-Vu Tran</cp:lastModifiedBy>
  <cp:revision>55</cp:revision>
  <dcterms:created xsi:type="dcterms:W3CDTF">2023-02-06T18:54:38Z</dcterms:created>
  <dcterms:modified xsi:type="dcterms:W3CDTF">2025-09-25T19:00:49Z</dcterms:modified>
</cp:coreProperties>
</file>