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308" r:id="rId2"/>
    <p:sldId id="257" r:id="rId3"/>
    <p:sldId id="258" r:id="rId4"/>
    <p:sldId id="261" r:id="rId5"/>
    <p:sldId id="262" r:id="rId6"/>
    <p:sldId id="266" r:id="rId7"/>
    <p:sldId id="291" r:id="rId8"/>
    <p:sldId id="283" r:id="rId9"/>
    <p:sldId id="284" r:id="rId10"/>
    <p:sldId id="290" r:id="rId11"/>
    <p:sldId id="306" r:id="rId12"/>
    <p:sldId id="286" r:id="rId13"/>
    <p:sldId id="288" r:id="rId14"/>
    <p:sldId id="309" r:id="rId15"/>
    <p:sldId id="28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A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48"/>
    <p:restoredTop sz="96327"/>
  </p:normalViewPr>
  <p:slideViewPr>
    <p:cSldViewPr snapToGrid="0" snapToObjects="1">
      <p:cViewPr varScale="1">
        <p:scale>
          <a:sx n="76" d="100"/>
          <a:sy n="76" d="100"/>
        </p:scale>
        <p:origin x="21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9FEAD9-08B6-A84D-8CCC-7720BE878C05}" type="doc">
      <dgm:prSet loTypeId="urn:microsoft.com/office/officeart/2005/8/layout/cycle7" loCatId="" qsTypeId="urn:microsoft.com/office/officeart/2005/8/quickstyle/simple4" qsCatId="simple" csTypeId="urn:microsoft.com/office/officeart/2005/8/colors/accent1_2" csCatId="accent1" phldr="1"/>
      <dgm:spPr/>
      <dgm:t>
        <a:bodyPr/>
        <a:lstStyle/>
        <a:p>
          <a:endParaRPr lang="en-US"/>
        </a:p>
      </dgm:t>
    </dgm:pt>
    <dgm:pt modelId="{A6219AE9-DEA8-5E49-BBD4-7DA652174BAC}">
      <dgm:prSet phldrT="[Text]" custT="1"/>
      <dgm:spPr>
        <a:solidFill>
          <a:srgbClr val="00B0F0"/>
        </a:solidFill>
      </dgm:spPr>
      <dgm:t>
        <a:bodyPr anchor="ctr"/>
        <a:lstStyle/>
        <a:p>
          <a:pPr>
            <a:lnSpc>
              <a:spcPct val="100000"/>
            </a:lnSpc>
            <a:spcAft>
              <a:spcPts val="0"/>
            </a:spcAft>
          </a:pPr>
          <a:r>
            <a:rPr lang="en-US" sz="1800" b="1" dirty="0"/>
            <a:t>EPISCOPACY</a:t>
          </a:r>
        </a:p>
        <a:p>
          <a:pPr>
            <a:lnSpc>
              <a:spcPct val="100000"/>
            </a:lnSpc>
            <a:spcAft>
              <a:spcPts val="0"/>
            </a:spcAft>
          </a:pPr>
          <a:r>
            <a:rPr lang="en-US" sz="1100" dirty="0"/>
            <a:t>Council of Bishops</a:t>
          </a:r>
        </a:p>
        <a:p>
          <a:pPr>
            <a:lnSpc>
              <a:spcPct val="100000"/>
            </a:lnSpc>
            <a:spcAft>
              <a:spcPts val="0"/>
            </a:spcAft>
          </a:pPr>
          <a:r>
            <a:rPr lang="en-US" sz="1100" dirty="0"/>
            <a:t>College of Bishops</a:t>
          </a:r>
        </a:p>
        <a:p>
          <a:pPr>
            <a:lnSpc>
              <a:spcPct val="100000"/>
            </a:lnSpc>
            <a:spcAft>
              <a:spcPts val="0"/>
            </a:spcAft>
          </a:pPr>
          <a:r>
            <a:rPr lang="en-US" sz="1100" dirty="0"/>
            <a:t>Resident Bishops</a:t>
          </a:r>
          <a:endParaRPr lang="en-US" sz="1200" dirty="0"/>
        </a:p>
        <a:p>
          <a:pPr>
            <a:lnSpc>
              <a:spcPct val="100000"/>
            </a:lnSpc>
            <a:spcAft>
              <a:spcPts val="0"/>
            </a:spcAft>
          </a:pPr>
          <a:r>
            <a:rPr lang="en-US" sz="1100" dirty="0"/>
            <a:t>Const. ¶¶ 46-55</a:t>
          </a:r>
        </a:p>
      </dgm:t>
    </dgm:pt>
    <dgm:pt modelId="{07F2D80C-5460-464A-923D-A79B29F6878F}" type="parTrans" cxnId="{76006F94-6357-D44E-B2D1-BC58BAC3C24B}">
      <dgm:prSet/>
      <dgm:spPr/>
      <dgm:t>
        <a:bodyPr/>
        <a:lstStyle/>
        <a:p>
          <a:endParaRPr lang="en-US"/>
        </a:p>
      </dgm:t>
    </dgm:pt>
    <dgm:pt modelId="{1941F9E9-0AD1-6040-AAE3-10C682E38C59}" type="sibTrans" cxnId="{76006F94-6357-D44E-B2D1-BC58BAC3C24B}">
      <dgm:prSet/>
      <dgm:spPr/>
      <dgm:t>
        <a:bodyPr/>
        <a:lstStyle/>
        <a:p>
          <a:endParaRPr lang="en-US"/>
        </a:p>
      </dgm:t>
    </dgm:pt>
    <dgm:pt modelId="{5A894229-E6A9-674D-90E2-A0F96D4E6476}">
      <dgm:prSet phldrT="[Text]" custT="1"/>
      <dgm:spPr>
        <a:solidFill>
          <a:srgbClr val="FFC000"/>
        </a:solidFill>
      </dgm:spPr>
      <dgm:t>
        <a:bodyPr/>
        <a:lstStyle/>
        <a:p>
          <a:pPr>
            <a:lnSpc>
              <a:spcPct val="100000"/>
            </a:lnSpc>
            <a:spcAft>
              <a:spcPts val="0"/>
            </a:spcAft>
          </a:pPr>
          <a:r>
            <a:rPr lang="en-US" sz="1800" b="1" dirty="0"/>
            <a:t>JUDICIARY</a:t>
          </a:r>
        </a:p>
        <a:p>
          <a:pPr>
            <a:lnSpc>
              <a:spcPct val="100000"/>
            </a:lnSpc>
            <a:spcAft>
              <a:spcPts val="0"/>
            </a:spcAft>
          </a:pPr>
          <a:r>
            <a:rPr lang="en-US" sz="1100" dirty="0"/>
            <a:t>Judicial Council</a:t>
          </a:r>
        </a:p>
        <a:p>
          <a:pPr>
            <a:lnSpc>
              <a:spcPct val="100000"/>
            </a:lnSpc>
            <a:spcAft>
              <a:spcPts val="0"/>
            </a:spcAft>
          </a:pPr>
          <a:r>
            <a:rPr lang="en-US" sz="1100" dirty="0"/>
            <a:t>Committees on Appeals, Judicial Courts</a:t>
          </a:r>
        </a:p>
        <a:p>
          <a:pPr>
            <a:lnSpc>
              <a:spcPct val="100000"/>
            </a:lnSpc>
            <a:spcAft>
              <a:spcPts val="0"/>
            </a:spcAft>
          </a:pPr>
          <a:r>
            <a:rPr lang="en-US" sz="1100" dirty="0"/>
            <a:t>Const. ¶¶ 56-59</a:t>
          </a:r>
        </a:p>
      </dgm:t>
    </dgm:pt>
    <dgm:pt modelId="{5E304471-578A-1A43-878B-C2D238858330}" type="parTrans" cxnId="{6B95E447-C943-3642-BA1A-365B3E87B5BA}">
      <dgm:prSet/>
      <dgm:spPr/>
      <dgm:t>
        <a:bodyPr/>
        <a:lstStyle/>
        <a:p>
          <a:endParaRPr lang="en-US"/>
        </a:p>
      </dgm:t>
    </dgm:pt>
    <dgm:pt modelId="{61152B71-1B2A-9F4B-8489-4BAAB22A8006}" type="sibTrans" cxnId="{6B95E447-C943-3642-BA1A-365B3E87B5BA}">
      <dgm:prSet/>
      <dgm:spPr/>
      <dgm:t>
        <a:bodyPr/>
        <a:lstStyle/>
        <a:p>
          <a:endParaRPr lang="en-US"/>
        </a:p>
      </dgm:t>
    </dgm:pt>
    <dgm:pt modelId="{A07A3B81-D224-394A-B942-71D03FB1D2DD}">
      <dgm:prSet phldrT="[Text]" custT="1"/>
      <dgm:spPr>
        <a:solidFill>
          <a:srgbClr val="92D050"/>
        </a:solidFill>
      </dgm:spPr>
      <dgm:t>
        <a:bodyPr/>
        <a:lstStyle/>
        <a:p>
          <a:pPr>
            <a:spcAft>
              <a:spcPts val="0"/>
            </a:spcAft>
          </a:pPr>
          <a:r>
            <a:rPr lang="en-US" sz="1800" b="1" dirty="0"/>
            <a:t>CONFERENCES</a:t>
          </a:r>
        </a:p>
        <a:p>
          <a:pPr>
            <a:spcAft>
              <a:spcPts val="0"/>
            </a:spcAft>
          </a:pPr>
          <a:r>
            <a:rPr lang="en-US" sz="1100" dirty="0"/>
            <a:t>General, Jurisdictional, Central, Annual, District, Charge Conference </a:t>
          </a:r>
        </a:p>
        <a:p>
          <a:pPr>
            <a:spcAft>
              <a:spcPts val="0"/>
            </a:spcAft>
          </a:pPr>
          <a:r>
            <a:rPr lang="en-US" sz="1050" dirty="0"/>
            <a:t>Const. ¶¶ 9-45</a:t>
          </a:r>
          <a:endParaRPr lang="en-US" sz="1200" dirty="0"/>
        </a:p>
      </dgm:t>
    </dgm:pt>
    <dgm:pt modelId="{3EDAFC64-07B3-DF45-8CB8-E474FE1F1B2A}" type="parTrans" cxnId="{2FEF159B-4DD9-4640-B3C7-814B868D5570}">
      <dgm:prSet/>
      <dgm:spPr/>
      <dgm:t>
        <a:bodyPr/>
        <a:lstStyle/>
        <a:p>
          <a:endParaRPr lang="en-US"/>
        </a:p>
      </dgm:t>
    </dgm:pt>
    <dgm:pt modelId="{29CB1C08-587C-1547-B1A5-DB038CAF5E79}" type="sibTrans" cxnId="{2FEF159B-4DD9-4640-B3C7-814B868D5570}">
      <dgm:prSet/>
      <dgm:spPr/>
      <dgm:t>
        <a:bodyPr/>
        <a:lstStyle/>
        <a:p>
          <a:endParaRPr lang="en-US"/>
        </a:p>
      </dgm:t>
    </dgm:pt>
    <dgm:pt modelId="{8BE79CFF-3F3B-B046-B98B-877E88A728FE}" type="pres">
      <dgm:prSet presAssocID="{3C9FEAD9-08B6-A84D-8CCC-7720BE878C05}" presName="Name0" presStyleCnt="0">
        <dgm:presLayoutVars>
          <dgm:dir/>
          <dgm:resizeHandles val="exact"/>
        </dgm:presLayoutVars>
      </dgm:prSet>
      <dgm:spPr/>
    </dgm:pt>
    <dgm:pt modelId="{5A9DAEFD-7FA8-1444-B956-D4F29DA19AED}" type="pres">
      <dgm:prSet presAssocID="{A6219AE9-DEA8-5E49-BBD4-7DA652174BAC}" presName="node" presStyleLbl="node1" presStyleIdx="0" presStyleCnt="3">
        <dgm:presLayoutVars>
          <dgm:bulletEnabled val="1"/>
        </dgm:presLayoutVars>
      </dgm:prSet>
      <dgm:spPr/>
    </dgm:pt>
    <dgm:pt modelId="{62A74091-6F85-2D43-969B-E86C79FE4B7D}" type="pres">
      <dgm:prSet presAssocID="{1941F9E9-0AD1-6040-AAE3-10C682E38C59}" presName="sibTrans" presStyleLbl="sibTrans2D1" presStyleIdx="0" presStyleCnt="3"/>
      <dgm:spPr/>
    </dgm:pt>
    <dgm:pt modelId="{B33ECD61-4723-5D49-ADB6-354D87898369}" type="pres">
      <dgm:prSet presAssocID="{1941F9E9-0AD1-6040-AAE3-10C682E38C59}" presName="connectorText" presStyleLbl="sibTrans2D1" presStyleIdx="0" presStyleCnt="3"/>
      <dgm:spPr/>
    </dgm:pt>
    <dgm:pt modelId="{6EF8588A-E5A9-4C49-B355-7F3B5E1DD8A8}" type="pres">
      <dgm:prSet presAssocID="{5A894229-E6A9-674D-90E2-A0F96D4E6476}" presName="node" presStyleLbl="node1" presStyleIdx="1" presStyleCnt="3">
        <dgm:presLayoutVars>
          <dgm:bulletEnabled val="1"/>
        </dgm:presLayoutVars>
      </dgm:prSet>
      <dgm:spPr/>
    </dgm:pt>
    <dgm:pt modelId="{D2916253-EAF9-E149-8847-DEC7E8D687BD}" type="pres">
      <dgm:prSet presAssocID="{61152B71-1B2A-9F4B-8489-4BAAB22A8006}" presName="sibTrans" presStyleLbl="sibTrans2D1" presStyleIdx="1" presStyleCnt="3"/>
      <dgm:spPr/>
    </dgm:pt>
    <dgm:pt modelId="{A1C28C3F-4EE3-9847-AE9B-2351FBDC0C3A}" type="pres">
      <dgm:prSet presAssocID="{61152B71-1B2A-9F4B-8489-4BAAB22A8006}" presName="connectorText" presStyleLbl="sibTrans2D1" presStyleIdx="1" presStyleCnt="3"/>
      <dgm:spPr/>
    </dgm:pt>
    <dgm:pt modelId="{7346BDD6-D891-5544-8E24-6235BF13CB22}" type="pres">
      <dgm:prSet presAssocID="{A07A3B81-D224-394A-B942-71D03FB1D2DD}" presName="node" presStyleLbl="node1" presStyleIdx="2" presStyleCnt="3">
        <dgm:presLayoutVars>
          <dgm:bulletEnabled val="1"/>
        </dgm:presLayoutVars>
      </dgm:prSet>
      <dgm:spPr/>
    </dgm:pt>
    <dgm:pt modelId="{366B06BF-4955-C445-BD6B-65B64BAAAFAC}" type="pres">
      <dgm:prSet presAssocID="{29CB1C08-587C-1547-B1A5-DB038CAF5E79}" presName="sibTrans" presStyleLbl="sibTrans2D1" presStyleIdx="2" presStyleCnt="3"/>
      <dgm:spPr/>
    </dgm:pt>
    <dgm:pt modelId="{0E3A44B0-CFF3-C444-94D6-A9BDCB4BCB47}" type="pres">
      <dgm:prSet presAssocID="{29CB1C08-587C-1547-B1A5-DB038CAF5E79}" presName="connectorText" presStyleLbl="sibTrans2D1" presStyleIdx="2" presStyleCnt="3"/>
      <dgm:spPr/>
    </dgm:pt>
  </dgm:ptLst>
  <dgm:cxnLst>
    <dgm:cxn modelId="{4DFBF301-DBBD-8540-A6B2-60D46CEBCFC5}" type="presOf" srcId="{A07A3B81-D224-394A-B942-71D03FB1D2DD}" destId="{7346BDD6-D891-5544-8E24-6235BF13CB22}" srcOrd="0" destOrd="0" presId="urn:microsoft.com/office/officeart/2005/8/layout/cycle7"/>
    <dgm:cxn modelId="{0A5EEB03-0230-014B-A0AF-224130DD0AD9}" type="presOf" srcId="{29CB1C08-587C-1547-B1A5-DB038CAF5E79}" destId="{0E3A44B0-CFF3-C444-94D6-A9BDCB4BCB47}" srcOrd="1" destOrd="0" presId="urn:microsoft.com/office/officeart/2005/8/layout/cycle7"/>
    <dgm:cxn modelId="{7CC85A1A-8454-D946-B75E-16CE29EFEEDF}" type="presOf" srcId="{1941F9E9-0AD1-6040-AAE3-10C682E38C59}" destId="{62A74091-6F85-2D43-969B-E86C79FE4B7D}" srcOrd="0" destOrd="0" presId="urn:microsoft.com/office/officeart/2005/8/layout/cycle7"/>
    <dgm:cxn modelId="{8C0BC51D-A46D-EF40-900E-6F33404EF4EA}" type="presOf" srcId="{1941F9E9-0AD1-6040-AAE3-10C682E38C59}" destId="{B33ECD61-4723-5D49-ADB6-354D87898369}" srcOrd="1" destOrd="0" presId="urn:microsoft.com/office/officeart/2005/8/layout/cycle7"/>
    <dgm:cxn modelId="{14FBA426-517A-654A-B469-886A8412F5B4}" type="presOf" srcId="{3C9FEAD9-08B6-A84D-8CCC-7720BE878C05}" destId="{8BE79CFF-3F3B-B046-B98B-877E88A728FE}" srcOrd="0" destOrd="0" presId="urn:microsoft.com/office/officeart/2005/8/layout/cycle7"/>
    <dgm:cxn modelId="{C78BC23C-E031-084C-A994-574D4E12F625}" type="presOf" srcId="{29CB1C08-587C-1547-B1A5-DB038CAF5E79}" destId="{366B06BF-4955-C445-BD6B-65B64BAAAFAC}" srcOrd="0" destOrd="0" presId="urn:microsoft.com/office/officeart/2005/8/layout/cycle7"/>
    <dgm:cxn modelId="{6B95E447-C943-3642-BA1A-365B3E87B5BA}" srcId="{3C9FEAD9-08B6-A84D-8CCC-7720BE878C05}" destId="{5A894229-E6A9-674D-90E2-A0F96D4E6476}" srcOrd="1" destOrd="0" parTransId="{5E304471-578A-1A43-878B-C2D238858330}" sibTransId="{61152B71-1B2A-9F4B-8489-4BAAB22A8006}"/>
    <dgm:cxn modelId="{20E08664-C5A6-914C-81D6-FFD22280F654}" type="presOf" srcId="{61152B71-1B2A-9F4B-8489-4BAAB22A8006}" destId="{A1C28C3F-4EE3-9847-AE9B-2351FBDC0C3A}" srcOrd="1" destOrd="0" presId="urn:microsoft.com/office/officeart/2005/8/layout/cycle7"/>
    <dgm:cxn modelId="{188AD868-767C-C240-9314-0FEF4F656684}" type="presOf" srcId="{A6219AE9-DEA8-5E49-BBD4-7DA652174BAC}" destId="{5A9DAEFD-7FA8-1444-B956-D4F29DA19AED}" srcOrd="0" destOrd="0" presId="urn:microsoft.com/office/officeart/2005/8/layout/cycle7"/>
    <dgm:cxn modelId="{76006F94-6357-D44E-B2D1-BC58BAC3C24B}" srcId="{3C9FEAD9-08B6-A84D-8CCC-7720BE878C05}" destId="{A6219AE9-DEA8-5E49-BBD4-7DA652174BAC}" srcOrd="0" destOrd="0" parTransId="{07F2D80C-5460-464A-923D-A79B29F6878F}" sibTransId="{1941F9E9-0AD1-6040-AAE3-10C682E38C59}"/>
    <dgm:cxn modelId="{2FEF159B-4DD9-4640-B3C7-814B868D5570}" srcId="{3C9FEAD9-08B6-A84D-8CCC-7720BE878C05}" destId="{A07A3B81-D224-394A-B942-71D03FB1D2DD}" srcOrd="2" destOrd="0" parTransId="{3EDAFC64-07B3-DF45-8CB8-E474FE1F1B2A}" sibTransId="{29CB1C08-587C-1547-B1A5-DB038CAF5E79}"/>
    <dgm:cxn modelId="{7DF04BD3-4AFF-C44F-BDAF-08D9A0482C40}" type="presOf" srcId="{5A894229-E6A9-674D-90E2-A0F96D4E6476}" destId="{6EF8588A-E5A9-4C49-B355-7F3B5E1DD8A8}" srcOrd="0" destOrd="0" presId="urn:microsoft.com/office/officeart/2005/8/layout/cycle7"/>
    <dgm:cxn modelId="{6A167EEB-525A-4E49-8EB5-4F2AE0F146FD}" type="presOf" srcId="{61152B71-1B2A-9F4B-8489-4BAAB22A8006}" destId="{D2916253-EAF9-E149-8847-DEC7E8D687BD}" srcOrd="0" destOrd="0" presId="urn:microsoft.com/office/officeart/2005/8/layout/cycle7"/>
    <dgm:cxn modelId="{611B8030-2809-D64E-AFDA-063930AECBFB}" type="presParOf" srcId="{8BE79CFF-3F3B-B046-B98B-877E88A728FE}" destId="{5A9DAEFD-7FA8-1444-B956-D4F29DA19AED}" srcOrd="0" destOrd="0" presId="urn:microsoft.com/office/officeart/2005/8/layout/cycle7"/>
    <dgm:cxn modelId="{16ABCD87-9D2A-9545-A7CF-D70653FFD6C4}" type="presParOf" srcId="{8BE79CFF-3F3B-B046-B98B-877E88A728FE}" destId="{62A74091-6F85-2D43-969B-E86C79FE4B7D}" srcOrd="1" destOrd="0" presId="urn:microsoft.com/office/officeart/2005/8/layout/cycle7"/>
    <dgm:cxn modelId="{2C67FC55-9403-F848-9BAD-83090C73BED4}" type="presParOf" srcId="{62A74091-6F85-2D43-969B-E86C79FE4B7D}" destId="{B33ECD61-4723-5D49-ADB6-354D87898369}" srcOrd="0" destOrd="0" presId="urn:microsoft.com/office/officeart/2005/8/layout/cycle7"/>
    <dgm:cxn modelId="{7FED68B8-922E-E242-9E92-6BF5A1B5B38D}" type="presParOf" srcId="{8BE79CFF-3F3B-B046-B98B-877E88A728FE}" destId="{6EF8588A-E5A9-4C49-B355-7F3B5E1DD8A8}" srcOrd="2" destOrd="0" presId="urn:microsoft.com/office/officeart/2005/8/layout/cycle7"/>
    <dgm:cxn modelId="{FF5FC6F9-6AF7-284C-89E3-C85C5AF8C800}" type="presParOf" srcId="{8BE79CFF-3F3B-B046-B98B-877E88A728FE}" destId="{D2916253-EAF9-E149-8847-DEC7E8D687BD}" srcOrd="3" destOrd="0" presId="urn:microsoft.com/office/officeart/2005/8/layout/cycle7"/>
    <dgm:cxn modelId="{FA10B2BE-E15D-2A47-B075-1FB2A819DCCE}" type="presParOf" srcId="{D2916253-EAF9-E149-8847-DEC7E8D687BD}" destId="{A1C28C3F-4EE3-9847-AE9B-2351FBDC0C3A}" srcOrd="0" destOrd="0" presId="urn:microsoft.com/office/officeart/2005/8/layout/cycle7"/>
    <dgm:cxn modelId="{C4915921-CEF9-DF4F-B875-B35CD1274F75}" type="presParOf" srcId="{8BE79CFF-3F3B-B046-B98B-877E88A728FE}" destId="{7346BDD6-D891-5544-8E24-6235BF13CB22}" srcOrd="4" destOrd="0" presId="urn:microsoft.com/office/officeart/2005/8/layout/cycle7"/>
    <dgm:cxn modelId="{531BFF7F-6863-7D42-992C-3CB4C6D70259}" type="presParOf" srcId="{8BE79CFF-3F3B-B046-B98B-877E88A728FE}" destId="{366B06BF-4955-C445-BD6B-65B64BAAAFAC}" srcOrd="5" destOrd="0" presId="urn:microsoft.com/office/officeart/2005/8/layout/cycle7"/>
    <dgm:cxn modelId="{D6AFF76B-0D9A-9E4C-9CEE-B79EE43214C1}" type="presParOf" srcId="{366B06BF-4955-C445-BD6B-65B64BAAAFAC}" destId="{0E3A44B0-CFF3-C444-94D6-A9BDCB4BCB47}"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90A7F5-48EC-6844-B0B3-401123BDA0F8}"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1A3F1478-2670-C54D-B4A7-888D06C96A15}">
      <dgm:prSet phldrT="[Text]" custT="1"/>
      <dgm:spPr/>
      <dgm:t>
        <a:bodyPr/>
        <a:lstStyle/>
        <a:p>
          <a:r>
            <a:rPr lang="en-US" sz="2800" dirty="0"/>
            <a:t>There are 3 types of Separation of Powers</a:t>
          </a:r>
        </a:p>
      </dgm:t>
    </dgm:pt>
    <dgm:pt modelId="{E2D21F4D-B3AE-5147-900A-D377569576F1}" type="parTrans" cxnId="{7AD000A6-5BAF-364C-B063-C76428434B4E}">
      <dgm:prSet/>
      <dgm:spPr/>
      <dgm:t>
        <a:bodyPr/>
        <a:lstStyle/>
        <a:p>
          <a:endParaRPr lang="en-US"/>
        </a:p>
      </dgm:t>
    </dgm:pt>
    <dgm:pt modelId="{1E4FEC62-80EB-264E-96D7-ED3194360E22}" type="sibTrans" cxnId="{7AD000A6-5BAF-364C-B063-C76428434B4E}">
      <dgm:prSet/>
      <dgm:spPr/>
      <dgm:t>
        <a:bodyPr/>
        <a:lstStyle/>
        <a:p>
          <a:endParaRPr lang="en-US"/>
        </a:p>
      </dgm:t>
    </dgm:pt>
    <dgm:pt modelId="{14952347-B299-0D4E-8C23-3573554567D5}">
      <dgm:prSet phldrT="[Text]" custT="1"/>
      <dgm:spPr>
        <a:solidFill>
          <a:schemeClr val="bg1">
            <a:lumMod val="75000"/>
          </a:schemeClr>
        </a:solidFill>
        <a:ln>
          <a:solidFill>
            <a:schemeClr val="tx2">
              <a:lumMod val="60000"/>
              <a:lumOff val="40000"/>
            </a:schemeClr>
          </a:solidFill>
        </a:ln>
      </dgm:spPr>
      <dgm:t>
        <a:bodyPr/>
        <a:lstStyle/>
        <a:p>
          <a:r>
            <a:rPr lang="en-US" sz="3600" dirty="0"/>
            <a:t>Structural</a:t>
          </a:r>
        </a:p>
      </dgm:t>
    </dgm:pt>
    <dgm:pt modelId="{3310822E-F5D7-4244-A8C5-99408879DA3F}" type="parTrans" cxnId="{EC61B55A-2CFA-544D-BE49-DCE56461AF90}">
      <dgm:prSet/>
      <dgm:spPr/>
      <dgm:t>
        <a:bodyPr/>
        <a:lstStyle/>
        <a:p>
          <a:endParaRPr lang="en-US"/>
        </a:p>
      </dgm:t>
    </dgm:pt>
    <dgm:pt modelId="{9FA7278A-25DB-794B-B485-FA3E4DE5B244}" type="sibTrans" cxnId="{EC61B55A-2CFA-544D-BE49-DCE56461AF90}">
      <dgm:prSet/>
      <dgm:spPr/>
      <dgm:t>
        <a:bodyPr/>
        <a:lstStyle/>
        <a:p>
          <a:endParaRPr lang="en-US"/>
        </a:p>
      </dgm:t>
    </dgm:pt>
    <dgm:pt modelId="{968AD811-55D1-4D4C-91D4-A7434DEC303D}">
      <dgm:prSet phldrT="[Text]" custT="1"/>
      <dgm:spPr>
        <a:solidFill>
          <a:schemeClr val="accent6">
            <a:lumMod val="75000"/>
          </a:schemeClr>
        </a:solidFill>
      </dgm:spPr>
      <dgm:t>
        <a:bodyPr/>
        <a:lstStyle/>
        <a:p>
          <a:r>
            <a:rPr lang="en-US" sz="3600" dirty="0"/>
            <a:t>Legislative</a:t>
          </a:r>
        </a:p>
      </dgm:t>
    </dgm:pt>
    <dgm:pt modelId="{E5E5E27E-48A7-1044-8389-CD52E2DA8901}" type="parTrans" cxnId="{88F4CF5D-9B6B-B847-AE80-8B8EC1A9F5CA}">
      <dgm:prSet/>
      <dgm:spPr/>
      <dgm:t>
        <a:bodyPr/>
        <a:lstStyle/>
        <a:p>
          <a:endParaRPr lang="en-US"/>
        </a:p>
      </dgm:t>
    </dgm:pt>
    <dgm:pt modelId="{13B623DF-6161-7B47-8340-B3BA94C28265}" type="sibTrans" cxnId="{88F4CF5D-9B6B-B847-AE80-8B8EC1A9F5CA}">
      <dgm:prSet/>
      <dgm:spPr/>
      <dgm:t>
        <a:bodyPr/>
        <a:lstStyle/>
        <a:p>
          <a:endParaRPr lang="en-US"/>
        </a:p>
      </dgm:t>
    </dgm:pt>
    <dgm:pt modelId="{87ED0440-C648-2E4B-9EEE-F988FE811D48}">
      <dgm:prSet phldrT="[Text]" custT="1"/>
      <dgm:spPr>
        <a:solidFill>
          <a:srgbClr val="FFC000"/>
        </a:solidFill>
      </dgm:spPr>
      <dgm:t>
        <a:bodyPr/>
        <a:lstStyle/>
        <a:p>
          <a:r>
            <a:rPr lang="en-US" sz="3600" dirty="0"/>
            <a:t>Procedural</a:t>
          </a:r>
        </a:p>
      </dgm:t>
    </dgm:pt>
    <dgm:pt modelId="{89074734-5985-1B48-9DD1-8670BD3A9139}" type="parTrans" cxnId="{050FA0F5-F819-3245-986C-FEFF45F30D1C}">
      <dgm:prSet/>
      <dgm:spPr/>
      <dgm:t>
        <a:bodyPr/>
        <a:lstStyle/>
        <a:p>
          <a:endParaRPr lang="en-US"/>
        </a:p>
      </dgm:t>
    </dgm:pt>
    <dgm:pt modelId="{F02258C1-F632-D44E-BC63-43513831584E}" type="sibTrans" cxnId="{050FA0F5-F819-3245-986C-FEFF45F30D1C}">
      <dgm:prSet/>
      <dgm:spPr/>
      <dgm:t>
        <a:bodyPr/>
        <a:lstStyle/>
        <a:p>
          <a:endParaRPr lang="en-US"/>
        </a:p>
      </dgm:t>
    </dgm:pt>
    <dgm:pt modelId="{76190A92-28D1-C644-B212-F4544D9BC226}" type="pres">
      <dgm:prSet presAssocID="{C790A7F5-48EC-6844-B0B3-401123BDA0F8}" presName="hierChild1" presStyleCnt="0">
        <dgm:presLayoutVars>
          <dgm:orgChart val="1"/>
          <dgm:chPref val="1"/>
          <dgm:dir/>
          <dgm:animOne val="branch"/>
          <dgm:animLvl val="lvl"/>
          <dgm:resizeHandles/>
        </dgm:presLayoutVars>
      </dgm:prSet>
      <dgm:spPr/>
    </dgm:pt>
    <dgm:pt modelId="{D72FC0B0-BD0D-0745-A301-D379275E3CB9}" type="pres">
      <dgm:prSet presAssocID="{1A3F1478-2670-C54D-B4A7-888D06C96A15}" presName="hierRoot1" presStyleCnt="0">
        <dgm:presLayoutVars>
          <dgm:hierBranch val="init"/>
        </dgm:presLayoutVars>
      </dgm:prSet>
      <dgm:spPr/>
    </dgm:pt>
    <dgm:pt modelId="{E2D2AC67-7FE0-8547-865F-D0018128C5EA}" type="pres">
      <dgm:prSet presAssocID="{1A3F1478-2670-C54D-B4A7-888D06C96A15}" presName="rootComposite1" presStyleCnt="0"/>
      <dgm:spPr/>
    </dgm:pt>
    <dgm:pt modelId="{47670D13-B26C-924F-A358-C26F1A68C5EA}" type="pres">
      <dgm:prSet presAssocID="{1A3F1478-2670-C54D-B4A7-888D06C96A15}" presName="rootText1" presStyleLbl="node0" presStyleIdx="0" presStyleCnt="1" custScaleX="153865">
        <dgm:presLayoutVars>
          <dgm:chPref val="3"/>
        </dgm:presLayoutVars>
      </dgm:prSet>
      <dgm:spPr/>
    </dgm:pt>
    <dgm:pt modelId="{6E6B6D24-53E1-2A4D-89CB-7C747FFE4822}" type="pres">
      <dgm:prSet presAssocID="{1A3F1478-2670-C54D-B4A7-888D06C96A15}" presName="rootConnector1" presStyleLbl="node1" presStyleIdx="0" presStyleCnt="0"/>
      <dgm:spPr/>
    </dgm:pt>
    <dgm:pt modelId="{D03AC948-DC2C-1146-B3A1-8145016D94CA}" type="pres">
      <dgm:prSet presAssocID="{1A3F1478-2670-C54D-B4A7-888D06C96A15}" presName="hierChild2" presStyleCnt="0"/>
      <dgm:spPr/>
    </dgm:pt>
    <dgm:pt modelId="{3E7C6A96-F89D-1345-B0D1-072BBFEF044E}" type="pres">
      <dgm:prSet presAssocID="{3310822E-F5D7-4244-A8C5-99408879DA3F}" presName="Name37" presStyleLbl="parChTrans1D2" presStyleIdx="0" presStyleCnt="3"/>
      <dgm:spPr/>
    </dgm:pt>
    <dgm:pt modelId="{2522A714-4E4C-5C45-9FE9-3D87E0481600}" type="pres">
      <dgm:prSet presAssocID="{14952347-B299-0D4E-8C23-3573554567D5}" presName="hierRoot2" presStyleCnt="0">
        <dgm:presLayoutVars>
          <dgm:hierBranch val="init"/>
        </dgm:presLayoutVars>
      </dgm:prSet>
      <dgm:spPr/>
    </dgm:pt>
    <dgm:pt modelId="{3E01D40E-3E0A-6E44-83AF-5827124A4837}" type="pres">
      <dgm:prSet presAssocID="{14952347-B299-0D4E-8C23-3573554567D5}" presName="rootComposite" presStyleCnt="0"/>
      <dgm:spPr/>
    </dgm:pt>
    <dgm:pt modelId="{B3A084C8-3F26-554E-B4E2-8FB2A29C2426}" type="pres">
      <dgm:prSet presAssocID="{14952347-B299-0D4E-8C23-3573554567D5}" presName="rootText" presStyleLbl="node2" presStyleIdx="0" presStyleCnt="3">
        <dgm:presLayoutVars>
          <dgm:chPref val="3"/>
        </dgm:presLayoutVars>
      </dgm:prSet>
      <dgm:spPr/>
    </dgm:pt>
    <dgm:pt modelId="{6A94E2EC-0B86-574F-BB66-B40106C64FE1}" type="pres">
      <dgm:prSet presAssocID="{14952347-B299-0D4E-8C23-3573554567D5}" presName="rootConnector" presStyleLbl="node2" presStyleIdx="0" presStyleCnt="3"/>
      <dgm:spPr/>
    </dgm:pt>
    <dgm:pt modelId="{0F38DA89-5CDB-364D-A8BB-AC54B48D2508}" type="pres">
      <dgm:prSet presAssocID="{14952347-B299-0D4E-8C23-3573554567D5}" presName="hierChild4" presStyleCnt="0"/>
      <dgm:spPr/>
    </dgm:pt>
    <dgm:pt modelId="{9C2C7515-D73D-A54A-9CF4-6DCE13BCCA09}" type="pres">
      <dgm:prSet presAssocID="{14952347-B299-0D4E-8C23-3573554567D5}" presName="hierChild5" presStyleCnt="0"/>
      <dgm:spPr/>
    </dgm:pt>
    <dgm:pt modelId="{C2709A5F-D7C0-9847-B7E3-77F30E4F1BF7}" type="pres">
      <dgm:prSet presAssocID="{E5E5E27E-48A7-1044-8389-CD52E2DA8901}" presName="Name37" presStyleLbl="parChTrans1D2" presStyleIdx="1" presStyleCnt="3"/>
      <dgm:spPr/>
    </dgm:pt>
    <dgm:pt modelId="{F6B7B901-8718-C14D-9BB9-FBE92327E867}" type="pres">
      <dgm:prSet presAssocID="{968AD811-55D1-4D4C-91D4-A7434DEC303D}" presName="hierRoot2" presStyleCnt="0">
        <dgm:presLayoutVars>
          <dgm:hierBranch val="init"/>
        </dgm:presLayoutVars>
      </dgm:prSet>
      <dgm:spPr/>
    </dgm:pt>
    <dgm:pt modelId="{4A111226-4D4A-EC45-928E-6A92B18A37EB}" type="pres">
      <dgm:prSet presAssocID="{968AD811-55D1-4D4C-91D4-A7434DEC303D}" presName="rootComposite" presStyleCnt="0"/>
      <dgm:spPr/>
    </dgm:pt>
    <dgm:pt modelId="{758E391D-05BB-4942-BFEF-C1AF28F2BC45}" type="pres">
      <dgm:prSet presAssocID="{968AD811-55D1-4D4C-91D4-A7434DEC303D}" presName="rootText" presStyleLbl="node2" presStyleIdx="1" presStyleCnt="3">
        <dgm:presLayoutVars>
          <dgm:chPref val="3"/>
        </dgm:presLayoutVars>
      </dgm:prSet>
      <dgm:spPr/>
    </dgm:pt>
    <dgm:pt modelId="{ACEF72FB-6EFD-8E46-A53E-C218B6075140}" type="pres">
      <dgm:prSet presAssocID="{968AD811-55D1-4D4C-91D4-A7434DEC303D}" presName="rootConnector" presStyleLbl="node2" presStyleIdx="1" presStyleCnt="3"/>
      <dgm:spPr/>
    </dgm:pt>
    <dgm:pt modelId="{A6AA4AA4-14E2-9D42-A0B0-8706B81EFAC8}" type="pres">
      <dgm:prSet presAssocID="{968AD811-55D1-4D4C-91D4-A7434DEC303D}" presName="hierChild4" presStyleCnt="0"/>
      <dgm:spPr/>
    </dgm:pt>
    <dgm:pt modelId="{8FE42FD1-2BD3-D54A-930F-1AFC35A461AD}" type="pres">
      <dgm:prSet presAssocID="{968AD811-55D1-4D4C-91D4-A7434DEC303D}" presName="hierChild5" presStyleCnt="0"/>
      <dgm:spPr/>
    </dgm:pt>
    <dgm:pt modelId="{B8F593C4-89A1-B540-BE2C-727721D5E9B6}" type="pres">
      <dgm:prSet presAssocID="{89074734-5985-1B48-9DD1-8670BD3A9139}" presName="Name37" presStyleLbl="parChTrans1D2" presStyleIdx="2" presStyleCnt="3"/>
      <dgm:spPr/>
    </dgm:pt>
    <dgm:pt modelId="{0763691D-AE4E-0A47-9A1C-176AE6B0D883}" type="pres">
      <dgm:prSet presAssocID="{87ED0440-C648-2E4B-9EEE-F988FE811D48}" presName="hierRoot2" presStyleCnt="0">
        <dgm:presLayoutVars>
          <dgm:hierBranch val="init"/>
        </dgm:presLayoutVars>
      </dgm:prSet>
      <dgm:spPr/>
    </dgm:pt>
    <dgm:pt modelId="{3C7C2A16-B0BA-3B4E-A68D-353109889837}" type="pres">
      <dgm:prSet presAssocID="{87ED0440-C648-2E4B-9EEE-F988FE811D48}" presName="rootComposite" presStyleCnt="0"/>
      <dgm:spPr/>
    </dgm:pt>
    <dgm:pt modelId="{6BD4B9E8-3F6D-7E40-91B1-71415FA94AED}" type="pres">
      <dgm:prSet presAssocID="{87ED0440-C648-2E4B-9EEE-F988FE811D48}" presName="rootText" presStyleLbl="node2" presStyleIdx="2" presStyleCnt="3">
        <dgm:presLayoutVars>
          <dgm:chPref val="3"/>
        </dgm:presLayoutVars>
      </dgm:prSet>
      <dgm:spPr/>
    </dgm:pt>
    <dgm:pt modelId="{BEC8FE93-3677-0747-B72C-9FEA02649C77}" type="pres">
      <dgm:prSet presAssocID="{87ED0440-C648-2E4B-9EEE-F988FE811D48}" presName="rootConnector" presStyleLbl="node2" presStyleIdx="2" presStyleCnt="3"/>
      <dgm:spPr/>
    </dgm:pt>
    <dgm:pt modelId="{0F3B3EF0-B76B-A74E-A176-72B6FD034018}" type="pres">
      <dgm:prSet presAssocID="{87ED0440-C648-2E4B-9EEE-F988FE811D48}" presName="hierChild4" presStyleCnt="0"/>
      <dgm:spPr/>
    </dgm:pt>
    <dgm:pt modelId="{F3452943-24CF-A24C-9DD4-AF2C6D1DE494}" type="pres">
      <dgm:prSet presAssocID="{87ED0440-C648-2E4B-9EEE-F988FE811D48}" presName="hierChild5" presStyleCnt="0"/>
      <dgm:spPr/>
    </dgm:pt>
    <dgm:pt modelId="{A755660D-4C74-654A-BE84-2410479D7F4E}" type="pres">
      <dgm:prSet presAssocID="{1A3F1478-2670-C54D-B4A7-888D06C96A15}" presName="hierChild3" presStyleCnt="0"/>
      <dgm:spPr/>
    </dgm:pt>
  </dgm:ptLst>
  <dgm:cxnLst>
    <dgm:cxn modelId="{61F05428-475B-914D-8BC2-3AA8285CEECB}" type="presOf" srcId="{1A3F1478-2670-C54D-B4A7-888D06C96A15}" destId="{47670D13-B26C-924F-A358-C26F1A68C5EA}" srcOrd="0" destOrd="0" presId="urn:microsoft.com/office/officeart/2005/8/layout/orgChart1"/>
    <dgm:cxn modelId="{782A6442-77AF-BF45-A761-ADCFC20306D4}" type="presOf" srcId="{14952347-B299-0D4E-8C23-3573554567D5}" destId="{B3A084C8-3F26-554E-B4E2-8FB2A29C2426}" srcOrd="0" destOrd="0" presId="urn:microsoft.com/office/officeart/2005/8/layout/orgChart1"/>
    <dgm:cxn modelId="{7D2F214E-99CB-A146-A63D-4264892D051C}" type="presOf" srcId="{87ED0440-C648-2E4B-9EEE-F988FE811D48}" destId="{BEC8FE93-3677-0747-B72C-9FEA02649C77}" srcOrd="1" destOrd="0" presId="urn:microsoft.com/office/officeart/2005/8/layout/orgChart1"/>
    <dgm:cxn modelId="{EC61B55A-2CFA-544D-BE49-DCE56461AF90}" srcId="{1A3F1478-2670-C54D-B4A7-888D06C96A15}" destId="{14952347-B299-0D4E-8C23-3573554567D5}" srcOrd="0" destOrd="0" parTransId="{3310822E-F5D7-4244-A8C5-99408879DA3F}" sibTransId="{9FA7278A-25DB-794B-B485-FA3E4DE5B244}"/>
    <dgm:cxn modelId="{92919A5B-D2F7-464F-B77B-0AC2C9FD5A1D}" type="presOf" srcId="{E5E5E27E-48A7-1044-8389-CD52E2DA8901}" destId="{C2709A5F-D7C0-9847-B7E3-77F30E4F1BF7}" srcOrd="0" destOrd="0" presId="urn:microsoft.com/office/officeart/2005/8/layout/orgChart1"/>
    <dgm:cxn modelId="{88F4CF5D-9B6B-B847-AE80-8B8EC1A9F5CA}" srcId="{1A3F1478-2670-C54D-B4A7-888D06C96A15}" destId="{968AD811-55D1-4D4C-91D4-A7434DEC303D}" srcOrd="1" destOrd="0" parTransId="{E5E5E27E-48A7-1044-8389-CD52E2DA8901}" sibTransId="{13B623DF-6161-7B47-8340-B3BA94C28265}"/>
    <dgm:cxn modelId="{7B40798F-306B-FF42-B4A8-A0344A6612AC}" type="presOf" srcId="{968AD811-55D1-4D4C-91D4-A7434DEC303D}" destId="{ACEF72FB-6EFD-8E46-A53E-C218B6075140}" srcOrd="1" destOrd="0" presId="urn:microsoft.com/office/officeart/2005/8/layout/orgChart1"/>
    <dgm:cxn modelId="{A115BC95-1D40-4949-872E-A6C90ADC707A}" type="presOf" srcId="{3310822E-F5D7-4244-A8C5-99408879DA3F}" destId="{3E7C6A96-F89D-1345-B0D1-072BBFEF044E}" srcOrd="0" destOrd="0" presId="urn:microsoft.com/office/officeart/2005/8/layout/orgChart1"/>
    <dgm:cxn modelId="{FCEDAE99-76F1-F744-A342-3FF59D5712CA}" type="presOf" srcId="{C790A7F5-48EC-6844-B0B3-401123BDA0F8}" destId="{76190A92-28D1-C644-B212-F4544D9BC226}" srcOrd="0" destOrd="0" presId="urn:microsoft.com/office/officeart/2005/8/layout/orgChart1"/>
    <dgm:cxn modelId="{7DB4BDA2-F6C0-BB46-A70F-9390E29E446D}" type="presOf" srcId="{14952347-B299-0D4E-8C23-3573554567D5}" destId="{6A94E2EC-0B86-574F-BB66-B40106C64FE1}" srcOrd="1" destOrd="0" presId="urn:microsoft.com/office/officeart/2005/8/layout/orgChart1"/>
    <dgm:cxn modelId="{7AD000A6-5BAF-364C-B063-C76428434B4E}" srcId="{C790A7F5-48EC-6844-B0B3-401123BDA0F8}" destId="{1A3F1478-2670-C54D-B4A7-888D06C96A15}" srcOrd="0" destOrd="0" parTransId="{E2D21F4D-B3AE-5147-900A-D377569576F1}" sibTransId="{1E4FEC62-80EB-264E-96D7-ED3194360E22}"/>
    <dgm:cxn modelId="{AC83BDAF-E3C0-2C45-B358-76D0286A1AC6}" type="presOf" srcId="{87ED0440-C648-2E4B-9EEE-F988FE811D48}" destId="{6BD4B9E8-3F6D-7E40-91B1-71415FA94AED}" srcOrd="0" destOrd="0" presId="urn:microsoft.com/office/officeart/2005/8/layout/orgChart1"/>
    <dgm:cxn modelId="{E210AFCB-0664-4640-B58D-EEA82902CEFD}" type="presOf" srcId="{968AD811-55D1-4D4C-91D4-A7434DEC303D}" destId="{758E391D-05BB-4942-BFEF-C1AF28F2BC45}" srcOrd="0" destOrd="0" presId="urn:microsoft.com/office/officeart/2005/8/layout/orgChart1"/>
    <dgm:cxn modelId="{E280FBD0-AE2D-5B42-A8E7-58DC067F5A6F}" type="presOf" srcId="{1A3F1478-2670-C54D-B4A7-888D06C96A15}" destId="{6E6B6D24-53E1-2A4D-89CB-7C747FFE4822}" srcOrd="1" destOrd="0" presId="urn:microsoft.com/office/officeart/2005/8/layout/orgChart1"/>
    <dgm:cxn modelId="{A568FAD9-367F-AD44-AFA0-0015201FCEBF}" type="presOf" srcId="{89074734-5985-1B48-9DD1-8670BD3A9139}" destId="{B8F593C4-89A1-B540-BE2C-727721D5E9B6}" srcOrd="0" destOrd="0" presId="urn:microsoft.com/office/officeart/2005/8/layout/orgChart1"/>
    <dgm:cxn modelId="{050FA0F5-F819-3245-986C-FEFF45F30D1C}" srcId="{1A3F1478-2670-C54D-B4A7-888D06C96A15}" destId="{87ED0440-C648-2E4B-9EEE-F988FE811D48}" srcOrd="2" destOrd="0" parTransId="{89074734-5985-1B48-9DD1-8670BD3A9139}" sibTransId="{F02258C1-F632-D44E-BC63-43513831584E}"/>
    <dgm:cxn modelId="{DF32C067-4669-4940-8462-29C04A9B52B7}" type="presParOf" srcId="{76190A92-28D1-C644-B212-F4544D9BC226}" destId="{D72FC0B0-BD0D-0745-A301-D379275E3CB9}" srcOrd="0" destOrd="0" presId="urn:microsoft.com/office/officeart/2005/8/layout/orgChart1"/>
    <dgm:cxn modelId="{18BDA734-ACC4-B84A-9142-3739AB5510E3}" type="presParOf" srcId="{D72FC0B0-BD0D-0745-A301-D379275E3CB9}" destId="{E2D2AC67-7FE0-8547-865F-D0018128C5EA}" srcOrd="0" destOrd="0" presId="urn:microsoft.com/office/officeart/2005/8/layout/orgChart1"/>
    <dgm:cxn modelId="{A6E13E11-FC25-2946-9EE1-654E38BAA7D1}" type="presParOf" srcId="{E2D2AC67-7FE0-8547-865F-D0018128C5EA}" destId="{47670D13-B26C-924F-A358-C26F1A68C5EA}" srcOrd="0" destOrd="0" presId="urn:microsoft.com/office/officeart/2005/8/layout/orgChart1"/>
    <dgm:cxn modelId="{423930B2-9E87-B947-B44E-E32D5CF33060}" type="presParOf" srcId="{E2D2AC67-7FE0-8547-865F-D0018128C5EA}" destId="{6E6B6D24-53E1-2A4D-89CB-7C747FFE4822}" srcOrd="1" destOrd="0" presId="urn:microsoft.com/office/officeart/2005/8/layout/orgChart1"/>
    <dgm:cxn modelId="{A1FDA40A-11BC-BA49-9498-321743317A67}" type="presParOf" srcId="{D72FC0B0-BD0D-0745-A301-D379275E3CB9}" destId="{D03AC948-DC2C-1146-B3A1-8145016D94CA}" srcOrd="1" destOrd="0" presId="urn:microsoft.com/office/officeart/2005/8/layout/orgChart1"/>
    <dgm:cxn modelId="{D2F6F653-7D33-9244-A94E-DA8AE3A68E48}" type="presParOf" srcId="{D03AC948-DC2C-1146-B3A1-8145016D94CA}" destId="{3E7C6A96-F89D-1345-B0D1-072BBFEF044E}" srcOrd="0" destOrd="0" presId="urn:microsoft.com/office/officeart/2005/8/layout/orgChart1"/>
    <dgm:cxn modelId="{9D25E80B-25A4-5F44-91EF-17157FF703AF}" type="presParOf" srcId="{D03AC948-DC2C-1146-B3A1-8145016D94CA}" destId="{2522A714-4E4C-5C45-9FE9-3D87E0481600}" srcOrd="1" destOrd="0" presId="urn:microsoft.com/office/officeart/2005/8/layout/orgChart1"/>
    <dgm:cxn modelId="{20892660-EEE5-FC4F-8215-803535DCA898}" type="presParOf" srcId="{2522A714-4E4C-5C45-9FE9-3D87E0481600}" destId="{3E01D40E-3E0A-6E44-83AF-5827124A4837}" srcOrd="0" destOrd="0" presId="urn:microsoft.com/office/officeart/2005/8/layout/orgChart1"/>
    <dgm:cxn modelId="{A8AB66C3-90DB-2A46-80E6-041F88212AC4}" type="presParOf" srcId="{3E01D40E-3E0A-6E44-83AF-5827124A4837}" destId="{B3A084C8-3F26-554E-B4E2-8FB2A29C2426}" srcOrd="0" destOrd="0" presId="urn:microsoft.com/office/officeart/2005/8/layout/orgChart1"/>
    <dgm:cxn modelId="{D82EFB09-30C0-6843-B6DD-66361602B437}" type="presParOf" srcId="{3E01D40E-3E0A-6E44-83AF-5827124A4837}" destId="{6A94E2EC-0B86-574F-BB66-B40106C64FE1}" srcOrd="1" destOrd="0" presId="urn:microsoft.com/office/officeart/2005/8/layout/orgChart1"/>
    <dgm:cxn modelId="{93549E1B-300D-694A-AE22-627F37D95F15}" type="presParOf" srcId="{2522A714-4E4C-5C45-9FE9-3D87E0481600}" destId="{0F38DA89-5CDB-364D-A8BB-AC54B48D2508}" srcOrd="1" destOrd="0" presId="urn:microsoft.com/office/officeart/2005/8/layout/orgChart1"/>
    <dgm:cxn modelId="{6617D691-C4C5-AA4F-9FA7-DFD1E1919074}" type="presParOf" srcId="{2522A714-4E4C-5C45-9FE9-3D87E0481600}" destId="{9C2C7515-D73D-A54A-9CF4-6DCE13BCCA09}" srcOrd="2" destOrd="0" presId="urn:microsoft.com/office/officeart/2005/8/layout/orgChart1"/>
    <dgm:cxn modelId="{C52BA4B4-1931-014A-B4A3-74CE4C361F28}" type="presParOf" srcId="{D03AC948-DC2C-1146-B3A1-8145016D94CA}" destId="{C2709A5F-D7C0-9847-B7E3-77F30E4F1BF7}" srcOrd="2" destOrd="0" presId="urn:microsoft.com/office/officeart/2005/8/layout/orgChart1"/>
    <dgm:cxn modelId="{E20CEB5F-CBCC-C54E-B0DA-E8FE16435DE4}" type="presParOf" srcId="{D03AC948-DC2C-1146-B3A1-8145016D94CA}" destId="{F6B7B901-8718-C14D-9BB9-FBE92327E867}" srcOrd="3" destOrd="0" presId="urn:microsoft.com/office/officeart/2005/8/layout/orgChart1"/>
    <dgm:cxn modelId="{873E46AE-A3C3-5B43-B82A-47D31845D926}" type="presParOf" srcId="{F6B7B901-8718-C14D-9BB9-FBE92327E867}" destId="{4A111226-4D4A-EC45-928E-6A92B18A37EB}" srcOrd="0" destOrd="0" presId="urn:microsoft.com/office/officeart/2005/8/layout/orgChart1"/>
    <dgm:cxn modelId="{CD7A8827-68D1-1F4A-A7EE-9B6C88CC5DA3}" type="presParOf" srcId="{4A111226-4D4A-EC45-928E-6A92B18A37EB}" destId="{758E391D-05BB-4942-BFEF-C1AF28F2BC45}" srcOrd="0" destOrd="0" presId="urn:microsoft.com/office/officeart/2005/8/layout/orgChart1"/>
    <dgm:cxn modelId="{12AF956C-B1F3-AE45-9EC2-58C8B5D97D4F}" type="presParOf" srcId="{4A111226-4D4A-EC45-928E-6A92B18A37EB}" destId="{ACEF72FB-6EFD-8E46-A53E-C218B6075140}" srcOrd="1" destOrd="0" presId="urn:microsoft.com/office/officeart/2005/8/layout/orgChart1"/>
    <dgm:cxn modelId="{C7E001E8-AC1C-C746-A7C4-DBE0582A0235}" type="presParOf" srcId="{F6B7B901-8718-C14D-9BB9-FBE92327E867}" destId="{A6AA4AA4-14E2-9D42-A0B0-8706B81EFAC8}" srcOrd="1" destOrd="0" presId="urn:microsoft.com/office/officeart/2005/8/layout/orgChart1"/>
    <dgm:cxn modelId="{7A0D3909-6AED-294A-BF79-51808B8C2184}" type="presParOf" srcId="{F6B7B901-8718-C14D-9BB9-FBE92327E867}" destId="{8FE42FD1-2BD3-D54A-930F-1AFC35A461AD}" srcOrd="2" destOrd="0" presId="urn:microsoft.com/office/officeart/2005/8/layout/orgChart1"/>
    <dgm:cxn modelId="{FECB03D7-DE1F-6243-A51E-B6976DF01857}" type="presParOf" srcId="{D03AC948-DC2C-1146-B3A1-8145016D94CA}" destId="{B8F593C4-89A1-B540-BE2C-727721D5E9B6}" srcOrd="4" destOrd="0" presId="urn:microsoft.com/office/officeart/2005/8/layout/orgChart1"/>
    <dgm:cxn modelId="{5ED876F0-D2D1-A144-A751-80BC16CE8D92}" type="presParOf" srcId="{D03AC948-DC2C-1146-B3A1-8145016D94CA}" destId="{0763691D-AE4E-0A47-9A1C-176AE6B0D883}" srcOrd="5" destOrd="0" presId="urn:microsoft.com/office/officeart/2005/8/layout/orgChart1"/>
    <dgm:cxn modelId="{68BBE697-5E8F-4D4A-A17A-4BAE2B25A39F}" type="presParOf" srcId="{0763691D-AE4E-0A47-9A1C-176AE6B0D883}" destId="{3C7C2A16-B0BA-3B4E-A68D-353109889837}" srcOrd="0" destOrd="0" presId="urn:microsoft.com/office/officeart/2005/8/layout/orgChart1"/>
    <dgm:cxn modelId="{EA6C9241-D84A-3E4F-830D-CF75F00F4C55}" type="presParOf" srcId="{3C7C2A16-B0BA-3B4E-A68D-353109889837}" destId="{6BD4B9E8-3F6D-7E40-91B1-71415FA94AED}" srcOrd="0" destOrd="0" presId="urn:microsoft.com/office/officeart/2005/8/layout/orgChart1"/>
    <dgm:cxn modelId="{8D59586B-D217-CD4B-ADEE-D96167970541}" type="presParOf" srcId="{3C7C2A16-B0BA-3B4E-A68D-353109889837}" destId="{BEC8FE93-3677-0747-B72C-9FEA02649C77}" srcOrd="1" destOrd="0" presId="urn:microsoft.com/office/officeart/2005/8/layout/orgChart1"/>
    <dgm:cxn modelId="{AB3C3984-2B0B-3F4C-AC2D-9D6B3266C9FD}" type="presParOf" srcId="{0763691D-AE4E-0A47-9A1C-176AE6B0D883}" destId="{0F3B3EF0-B76B-A74E-A176-72B6FD034018}" srcOrd="1" destOrd="0" presId="urn:microsoft.com/office/officeart/2005/8/layout/orgChart1"/>
    <dgm:cxn modelId="{A77D877C-40C9-744A-8127-ABA4A7F34EAC}" type="presParOf" srcId="{0763691D-AE4E-0A47-9A1C-176AE6B0D883}" destId="{F3452943-24CF-A24C-9DD4-AF2C6D1DE494}" srcOrd="2" destOrd="0" presId="urn:microsoft.com/office/officeart/2005/8/layout/orgChart1"/>
    <dgm:cxn modelId="{6A04DEF9-B5ED-444A-B925-5BA8DAC0A366}" type="presParOf" srcId="{D72FC0B0-BD0D-0745-A301-D379275E3CB9}" destId="{A755660D-4C74-654A-BE84-2410479D7F4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F43932-7DC6-794E-9419-C1E07EBA974F}" type="doc">
      <dgm:prSet loTypeId="urn:microsoft.com/office/officeart/2005/8/layout/cycle7" loCatId="" qsTypeId="urn:microsoft.com/office/officeart/2005/8/quickstyle/simple4" qsCatId="simple" csTypeId="urn:microsoft.com/office/officeart/2005/8/colors/accent1_2" csCatId="accent1" phldr="1"/>
      <dgm:spPr/>
      <dgm:t>
        <a:bodyPr/>
        <a:lstStyle/>
        <a:p>
          <a:endParaRPr lang="en-US"/>
        </a:p>
      </dgm:t>
    </dgm:pt>
    <dgm:pt modelId="{15774520-E2EC-7340-8956-A35D9688438B}">
      <dgm:prSet phldrT="[Text]" custT="1"/>
      <dgm:spPr>
        <a:solidFill>
          <a:srgbClr val="00B0F0"/>
        </a:solidFill>
      </dgm:spPr>
      <dgm:t>
        <a:bodyPr/>
        <a:lstStyle/>
        <a:p>
          <a:r>
            <a:rPr lang="en-US" sz="1700" dirty="0"/>
            <a:t>SUPERINTENDING PROCESS</a:t>
          </a:r>
        </a:p>
        <a:p>
          <a:r>
            <a:rPr lang="en-US" sz="1600" dirty="0"/>
            <a:t>Bishop &amp; Cabinet</a:t>
          </a:r>
        </a:p>
      </dgm:t>
    </dgm:pt>
    <dgm:pt modelId="{057F1A94-58C5-A943-8E70-FCF410412DBB}" type="parTrans" cxnId="{6754FD1D-48D8-2D47-BFE1-D4FABB9D8C00}">
      <dgm:prSet/>
      <dgm:spPr/>
      <dgm:t>
        <a:bodyPr/>
        <a:lstStyle/>
        <a:p>
          <a:endParaRPr lang="en-US"/>
        </a:p>
      </dgm:t>
    </dgm:pt>
    <dgm:pt modelId="{A58BC1BA-2291-A54C-B51B-ED5DE89C5735}" type="sibTrans" cxnId="{6754FD1D-48D8-2D47-BFE1-D4FABB9D8C00}">
      <dgm:prSet/>
      <dgm:spPr>
        <a:solidFill>
          <a:schemeClr val="tx1"/>
        </a:solidFill>
      </dgm:spPr>
      <dgm:t>
        <a:bodyPr/>
        <a:lstStyle/>
        <a:p>
          <a:endParaRPr lang="en-US"/>
        </a:p>
      </dgm:t>
    </dgm:pt>
    <dgm:pt modelId="{F45861A2-D7E1-F045-A937-8CBF6C60C7EA}">
      <dgm:prSet phldrT="[Text]" custT="1"/>
      <dgm:spPr>
        <a:solidFill>
          <a:srgbClr val="FFC000"/>
        </a:solidFill>
      </dgm:spPr>
      <dgm:t>
        <a:bodyPr/>
        <a:lstStyle/>
        <a:p>
          <a:r>
            <a:rPr lang="en-US" sz="1600" dirty="0"/>
            <a:t>JUDICIAL</a:t>
          </a:r>
          <a:r>
            <a:rPr lang="en-US" sz="1800" dirty="0"/>
            <a:t> </a:t>
          </a:r>
          <a:r>
            <a:rPr lang="en-US" sz="1600" dirty="0"/>
            <a:t>PROCESS</a:t>
          </a:r>
          <a:endParaRPr lang="en-US" sz="1800" dirty="0"/>
        </a:p>
        <a:p>
          <a:r>
            <a:rPr lang="en-US" sz="1400" dirty="0"/>
            <a:t>COI, Trial Court, COA, JC</a:t>
          </a:r>
        </a:p>
      </dgm:t>
    </dgm:pt>
    <dgm:pt modelId="{C40D9E48-BFB1-C949-88D4-5EE950E8E7D7}" type="parTrans" cxnId="{8BD35D50-CF51-934A-BBFA-7F7EFE61A729}">
      <dgm:prSet/>
      <dgm:spPr/>
      <dgm:t>
        <a:bodyPr/>
        <a:lstStyle/>
        <a:p>
          <a:endParaRPr lang="en-US"/>
        </a:p>
      </dgm:t>
    </dgm:pt>
    <dgm:pt modelId="{28E294AC-FB26-7B43-8BE0-F2815D42AE3C}" type="sibTrans" cxnId="{8BD35D50-CF51-934A-BBFA-7F7EFE61A729}">
      <dgm:prSet/>
      <dgm:spPr>
        <a:solidFill>
          <a:schemeClr val="tx1"/>
        </a:solidFill>
      </dgm:spPr>
      <dgm:t>
        <a:bodyPr/>
        <a:lstStyle/>
        <a:p>
          <a:endParaRPr lang="en-US"/>
        </a:p>
      </dgm:t>
    </dgm:pt>
    <dgm:pt modelId="{E7A8CE3F-3F40-5846-B4AA-BE438DD94FF3}">
      <dgm:prSet phldrT="[Text]" custT="1"/>
      <dgm:spPr>
        <a:solidFill>
          <a:srgbClr val="92D050"/>
        </a:solidFill>
      </dgm:spPr>
      <dgm:t>
        <a:bodyPr/>
        <a:lstStyle/>
        <a:p>
          <a:r>
            <a:rPr lang="en-US" sz="1600" dirty="0"/>
            <a:t>ADMINISTRATIVE PROCESS</a:t>
          </a:r>
        </a:p>
        <a:p>
          <a:r>
            <a:rPr lang="en-US" sz="1400" dirty="0"/>
            <a:t>BOM, CRC, ARC, AC</a:t>
          </a:r>
        </a:p>
      </dgm:t>
    </dgm:pt>
    <dgm:pt modelId="{39D77913-7B8A-CB42-963F-5B3944F13E2C}" type="parTrans" cxnId="{0FC2EF67-E12D-C046-BF7B-E2D382E0B6B7}">
      <dgm:prSet/>
      <dgm:spPr/>
      <dgm:t>
        <a:bodyPr/>
        <a:lstStyle/>
        <a:p>
          <a:endParaRPr lang="en-US"/>
        </a:p>
      </dgm:t>
    </dgm:pt>
    <dgm:pt modelId="{252C2251-6720-264E-AECE-ED1257A58AD6}" type="sibTrans" cxnId="{0FC2EF67-E12D-C046-BF7B-E2D382E0B6B7}">
      <dgm:prSet/>
      <dgm:spPr>
        <a:solidFill>
          <a:schemeClr val="tx1"/>
        </a:solidFill>
      </dgm:spPr>
      <dgm:t>
        <a:bodyPr/>
        <a:lstStyle/>
        <a:p>
          <a:endParaRPr lang="en-US"/>
        </a:p>
      </dgm:t>
    </dgm:pt>
    <dgm:pt modelId="{8DEC5FEB-4E6E-C044-8308-9490F928E5FE}" type="pres">
      <dgm:prSet presAssocID="{8CF43932-7DC6-794E-9419-C1E07EBA974F}" presName="Name0" presStyleCnt="0">
        <dgm:presLayoutVars>
          <dgm:dir/>
          <dgm:resizeHandles val="exact"/>
        </dgm:presLayoutVars>
      </dgm:prSet>
      <dgm:spPr/>
    </dgm:pt>
    <dgm:pt modelId="{34F10F65-A08C-704A-A47E-664543F48ABB}" type="pres">
      <dgm:prSet presAssocID="{15774520-E2EC-7340-8956-A35D9688438B}" presName="node" presStyleLbl="node1" presStyleIdx="0" presStyleCnt="3">
        <dgm:presLayoutVars>
          <dgm:bulletEnabled val="1"/>
        </dgm:presLayoutVars>
      </dgm:prSet>
      <dgm:spPr/>
    </dgm:pt>
    <dgm:pt modelId="{827C352A-4820-2D46-B22C-1EF299688617}" type="pres">
      <dgm:prSet presAssocID="{A58BC1BA-2291-A54C-B51B-ED5DE89C5735}" presName="sibTrans" presStyleLbl="sibTrans2D1" presStyleIdx="0" presStyleCnt="3"/>
      <dgm:spPr>
        <a:prstGeom prst="mathNotEqual">
          <a:avLst/>
        </a:prstGeom>
      </dgm:spPr>
    </dgm:pt>
    <dgm:pt modelId="{A7261F3C-BB06-B243-B24B-8460E45C75DF}" type="pres">
      <dgm:prSet presAssocID="{A58BC1BA-2291-A54C-B51B-ED5DE89C5735}" presName="connectorText" presStyleLbl="sibTrans2D1" presStyleIdx="0" presStyleCnt="3"/>
      <dgm:spPr/>
    </dgm:pt>
    <dgm:pt modelId="{DA98AA5F-1289-BB4E-B580-42E32CA2D8B9}" type="pres">
      <dgm:prSet presAssocID="{F45861A2-D7E1-F045-A937-8CBF6C60C7EA}" presName="node" presStyleLbl="node1" presStyleIdx="1" presStyleCnt="3">
        <dgm:presLayoutVars>
          <dgm:bulletEnabled val="1"/>
        </dgm:presLayoutVars>
      </dgm:prSet>
      <dgm:spPr/>
    </dgm:pt>
    <dgm:pt modelId="{FEB03DCA-4D80-C941-B30E-88B522818CD8}" type="pres">
      <dgm:prSet presAssocID="{28E294AC-FB26-7B43-8BE0-F2815D42AE3C}" presName="sibTrans" presStyleLbl="sibTrans2D1" presStyleIdx="1" presStyleCnt="3"/>
      <dgm:spPr>
        <a:prstGeom prst="mathNotEqual">
          <a:avLst/>
        </a:prstGeom>
      </dgm:spPr>
    </dgm:pt>
    <dgm:pt modelId="{1E65BAAD-AE10-504E-B975-20660AE54C9F}" type="pres">
      <dgm:prSet presAssocID="{28E294AC-FB26-7B43-8BE0-F2815D42AE3C}" presName="connectorText" presStyleLbl="sibTrans2D1" presStyleIdx="1" presStyleCnt="3"/>
      <dgm:spPr/>
    </dgm:pt>
    <dgm:pt modelId="{79851F11-5E50-D444-AE2E-211BB767218E}" type="pres">
      <dgm:prSet presAssocID="{E7A8CE3F-3F40-5846-B4AA-BE438DD94FF3}" presName="node" presStyleLbl="node1" presStyleIdx="2" presStyleCnt="3">
        <dgm:presLayoutVars>
          <dgm:bulletEnabled val="1"/>
        </dgm:presLayoutVars>
      </dgm:prSet>
      <dgm:spPr/>
    </dgm:pt>
    <dgm:pt modelId="{83EF20FA-1021-864A-8302-B6A496090553}" type="pres">
      <dgm:prSet presAssocID="{252C2251-6720-264E-AECE-ED1257A58AD6}" presName="sibTrans" presStyleLbl="sibTrans2D1" presStyleIdx="2" presStyleCnt="3"/>
      <dgm:spPr>
        <a:prstGeom prst="mathNotEqual">
          <a:avLst/>
        </a:prstGeom>
      </dgm:spPr>
    </dgm:pt>
    <dgm:pt modelId="{BCEB4E35-3764-6949-BBFA-3B341CED55CB}" type="pres">
      <dgm:prSet presAssocID="{252C2251-6720-264E-AECE-ED1257A58AD6}" presName="connectorText" presStyleLbl="sibTrans2D1" presStyleIdx="2" presStyleCnt="3"/>
      <dgm:spPr/>
    </dgm:pt>
  </dgm:ptLst>
  <dgm:cxnLst>
    <dgm:cxn modelId="{531B6F05-DF7F-7142-A733-DDFAC7EC29CD}" type="presOf" srcId="{28E294AC-FB26-7B43-8BE0-F2815D42AE3C}" destId="{FEB03DCA-4D80-C941-B30E-88B522818CD8}" srcOrd="0" destOrd="0" presId="urn:microsoft.com/office/officeart/2005/8/layout/cycle7"/>
    <dgm:cxn modelId="{4034A213-3EF3-8A40-941E-CD46909A220E}" type="presOf" srcId="{15774520-E2EC-7340-8956-A35D9688438B}" destId="{34F10F65-A08C-704A-A47E-664543F48ABB}" srcOrd="0" destOrd="0" presId="urn:microsoft.com/office/officeart/2005/8/layout/cycle7"/>
    <dgm:cxn modelId="{6754FD1D-48D8-2D47-BFE1-D4FABB9D8C00}" srcId="{8CF43932-7DC6-794E-9419-C1E07EBA974F}" destId="{15774520-E2EC-7340-8956-A35D9688438B}" srcOrd="0" destOrd="0" parTransId="{057F1A94-58C5-A943-8E70-FCF410412DBB}" sibTransId="{A58BC1BA-2291-A54C-B51B-ED5DE89C5735}"/>
    <dgm:cxn modelId="{495C4426-861B-5A43-96E1-C8C93CCA191D}" type="presOf" srcId="{252C2251-6720-264E-AECE-ED1257A58AD6}" destId="{83EF20FA-1021-864A-8302-B6A496090553}" srcOrd="0" destOrd="0" presId="urn:microsoft.com/office/officeart/2005/8/layout/cycle7"/>
    <dgm:cxn modelId="{B41D9C3A-26D0-E64E-9853-248F1E2A4C59}" type="presOf" srcId="{E7A8CE3F-3F40-5846-B4AA-BE438DD94FF3}" destId="{79851F11-5E50-D444-AE2E-211BB767218E}" srcOrd="0" destOrd="0" presId="urn:microsoft.com/office/officeart/2005/8/layout/cycle7"/>
    <dgm:cxn modelId="{8BD35D50-CF51-934A-BBFA-7F7EFE61A729}" srcId="{8CF43932-7DC6-794E-9419-C1E07EBA974F}" destId="{F45861A2-D7E1-F045-A937-8CBF6C60C7EA}" srcOrd="1" destOrd="0" parTransId="{C40D9E48-BFB1-C949-88D4-5EE950E8E7D7}" sibTransId="{28E294AC-FB26-7B43-8BE0-F2815D42AE3C}"/>
    <dgm:cxn modelId="{0FC2EF67-E12D-C046-BF7B-E2D382E0B6B7}" srcId="{8CF43932-7DC6-794E-9419-C1E07EBA974F}" destId="{E7A8CE3F-3F40-5846-B4AA-BE438DD94FF3}" srcOrd="2" destOrd="0" parTransId="{39D77913-7B8A-CB42-963F-5B3944F13E2C}" sibTransId="{252C2251-6720-264E-AECE-ED1257A58AD6}"/>
    <dgm:cxn modelId="{5E243274-3A1B-394F-A3D0-DCE9E7AD9A23}" type="presOf" srcId="{F45861A2-D7E1-F045-A937-8CBF6C60C7EA}" destId="{DA98AA5F-1289-BB4E-B580-42E32CA2D8B9}" srcOrd="0" destOrd="0" presId="urn:microsoft.com/office/officeart/2005/8/layout/cycle7"/>
    <dgm:cxn modelId="{EE6AE198-CBB1-4449-BE82-5FCCEE13A91B}" type="presOf" srcId="{A58BC1BA-2291-A54C-B51B-ED5DE89C5735}" destId="{A7261F3C-BB06-B243-B24B-8460E45C75DF}" srcOrd="1" destOrd="0" presId="urn:microsoft.com/office/officeart/2005/8/layout/cycle7"/>
    <dgm:cxn modelId="{DD34E89C-AA7D-244E-B4B1-5A1B1AA060E6}" type="presOf" srcId="{252C2251-6720-264E-AECE-ED1257A58AD6}" destId="{BCEB4E35-3764-6949-BBFA-3B341CED55CB}" srcOrd="1" destOrd="0" presId="urn:microsoft.com/office/officeart/2005/8/layout/cycle7"/>
    <dgm:cxn modelId="{2F17C4BF-4F89-D746-8114-3DDBFFD48F21}" type="presOf" srcId="{8CF43932-7DC6-794E-9419-C1E07EBA974F}" destId="{8DEC5FEB-4E6E-C044-8308-9490F928E5FE}" srcOrd="0" destOrd="0" presId="urn:microsoft.com/office/officeart/2005/8/layout/cycle7"/>
    <dgm:cxn modelId="{386CD1BF-623D-C34A-9F2A-8A7F0C5D60AE}" type="presOf" srcId="{28E294AC-FB26-7B43-8BE0-F2815D42AE3C}" destId="{1E65BAAD-AE10-504E-B975-20660AE54C9F}" srcOrd="1" destOrd="0" presId="urn:microsoft.com/office/officeart/2005/8/layout/cycle7"/>
    <dgm:cxn modelId="{D54E06DA-B8B2-E147-A69D-4772DAA780B7}" type="presOf" srcId="{A58BC1BA-2291-A54C-B51B-ED5DE89C5735}" destId="{827C352A-4820-2D46-B22C-1EF299688617}" srcOrd="0" destOrd="0" presId="urn:microsoft.com/office/officeart/2005/8/layout/cycle7"/>
    <dgm:cxn modelId="{B0A81A89-FB28-7145-944C-3FCD596614BE}" type="presParOf" srcId="{8DEC5FEB-4E6E-C044-8308-9490F928E5FE}" destId="{34F10F65-A08C-704A-A47E-664543F48ABB}" srcOrd="0" destOrd="0" presId="urn:microsoft.com/office/officeart/2005/8/layout/cycle7"/>
    <dgm:cxn modelId="{B0480CB4-F443-B040-8D68-4B99B03CB179}" type="presParOf" srcId="{8DEC5FEB-4E6E-C044-8308-9490F928E5FE}" destId="{827C352A-4820-2D46-B22C-1EF299688617}" srcOrd="1" destOrd="0" presId="urn:microsoft.com/office/officeart/2005/8/layout/cycle7"/>
    <dgm:cxn modelId="{1A40240B-1F53-7B43-9D9A-5175617C4CB2}" type="presParOf" srcId="{827C352A-4820-2D46-B22C-1EF299688617}" destId="{A7261F3C-BB06-B243-B24B-8460E45C75DF}" srcOrd="0" destOrd="0" presId="urn:microsoft.com/office/officeart/2005/8/layout/cycle7"/>
    <dgm:cxn modelId="{4D9976E8-AD2F-0544-99C0-A08D72B140AC}" type="presParOf" srcId="{8DEC5FEB-4E6E-C044-8308-9490F928E5FE}" destId="{DA98AA5F-1289-BB4E-B580-42E32CA2D8B9}" srcOrd="2" destOrd="0" presId="urn:microsoft.com/office/officeart/2005/8/layout/cycle7"/>
    <dgm:cxn modelId="{12EED0C3-F2E7-F44D-A40C-4B998541AFF5}" type="presParOf" srcId="{8DEC5FEB-4E6E-C044-8308-9490F928E5FE}" destId="{FEB03DCA-4D80-C941-B30E-88B522818CD8}" srcOrd="3" destOrd="0" presId="urn:microsoft.com/office/officeart/2005/8/layout/cycle7"/>
    <dgm:cxn modelId="{B685337B-6B92-114C-AAF9-83D5D21D2269}" type="presParOf" srcId="{FEB03DCA-4D80-C941-B30E-88B522818CD8}" destId="{1E65BAAD-AE10-504E-B975-20660AE54C9F}" srcOrd="0" destOrd="0" presId="urn:microsoft.com/office/officeart/2005/8/layout/cycle7"/>
    <dgm:cxn modelId="{C2A863DD-D613-DE48-AD6A-C12EA66FA066}" type="presParOf" srcId="{8DEC5FEB-4E6E-C044-8308-9490F928E5FE}" destId="{79851F11-5E50-D444-AE2E-211BB767218E}" srcOrd="4" destOrd="0" presId="urn:microsoft.com/office/officeart/2005/8/layout/cycle7"/>
    <dgm:cxn modelId="{E6D97482-35F6-1542-AE9E-CE2D9BFCBE0B}" type="presParOf" srcId="{8DEC5FEB-4E6E-C044-8308-9490F928E5FE}" destId="{83EF20FA-1021-864A-8302-B6A496090553}" srcOrd="5" destOrd="0" presId="urn:microsoft.com/office/officeart/2005/8/layout/cycle7"/>
    <dgm:cxn modelId="{C11A99A6-E9F7-EA4C-B5B1-D90DC4B4AF44}" type="presParOf" srcId="{83EF20FA-1021-864A-8302-B6A496090553}" destId="{BCEB4E35-3764-6949-BBFA-3B341CED55CB}" srcOrd="0" destOrd="0" presId="urn:microsoft.com/office/officeart/2005/8/layout/cycle7"/>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A14CEA1-7337-2A40-AD96-3C9F8F53AF97}" type="doc">
      <dgm:prSet loTypeId="urn:microsoft.com/office/officeart/2005/8/layout/process1" loCatId="" qsTypeId="urn:microsoft.com/office/officeart/2005/8/quickstyle/simple1" qsCatId="simple" csTypeId="urn:microsoft.com/office/officeart/2005/8/colors/accent1_2" csCatId="accent1" phldr="1"/>
      <dgm:spPr/>
    </dgm:pt>
    <dgm:pt modelId="{39C17717-19AB-5649-8CCB-1BF9024055CA}">
      <dgm:prSet phldrT="[Text]" custT="1"/>
      <dgm:spPr/>
      <dgm:t>
        <a:bodyPr/>
        <a:lstStyle/>
        <a:p>
          <a:r>
            <a:rPr lang="en-US" sz="3000" dirty="0"/>
            <a:t>Complaint</a:t>
          </a:r>
          <a:r>
            <a:rPr lang="en-US" sz="3100" dirty="0"/>
            <a:t> </a:t>
          </a:r>
          <a:r>
            <a:rPr lang="en-US" sz="2000" dirty="0"/>
            <a:t>¶ 363.2</a:t>
          </a:r>
          <a:endParaRPr lang="en-US" sz="3100" dirty="0"/>
        </a:p>
      </dgm:t>
    </dgm:pt>
    <dgm:pt modelId="{9544C9F5-DAC1-9042-8896-1ADEB69AF58C}" type="parTrans" cxnId="{AC6EC791-B0B9-C54E-8B1D-FF535E0E4B93}">
      <dgm:prSet/>
      <dgm:spPr/>
      <dgm:t>
        <a:bodyPr/>
        <a:lstStyle/>
        <a:p>
          <a:endParaRPr lang="en-US"/>
        </a:p>
      </dgm:t>
    </dgm:pt>
    <dgm:pt modelId="{C69DDBA5-04D7-A745-A8D4-E4916A6982F1}" type="sibTrans" cxnId="{AC6EC791-B0B9-C54E-8B1D-FF535E0E4B93}">
      <dgm:prSet/>
      <dgm:spPr/>
      <dgm:t>
        <a:bodyPr/>
        <a:lstStyle/>
        <a:p>
          <a:endParaRPr lang="en-US"/>
        </a:p>
      </dgm:t>
    </dgm:pt>
    <dgm:pt modelId="{49550B6E-4C80-7748-BAAE-4B5DF613DD6E}">
      <dgm:prSet phldrT="[Text]" custT="1"/>
      <dgm:spPr>
        <a:solidFill>
          <a:srgbClr val="00B0F0"/>
        </a:solidFill>
        <a:ln w="47625">
          <a:solidFill>
            <a:schemeClr val="tx1"/>
          </a:solidFill>
        </a:ln>
      </dgm:spPr>
      <dgm:t>
        <a:bodyPr/>
        <a:lstStyle/>
        <a:p>
          <a:r>
            <a:rPr lang="en-US" sz="2600" dirty="0"/>
            <a:t>Supervisory Response     </a:t>
          </a:r>
          <a:r>
            <a:rPr lang="en-US" sz="2000" dirty="0"/>
            <a:t>¶ 363.5</a:t>
          </a:r>
          <a:endParaRPr lang="en-US" sz="2600" dirty="0"/>
        </a:p>
      </dgm:t>
    </dgm:pt>
    <dgm:pt modelId="{10004DA6-0C76-B54D-A401-DCE527448F27}" type="parTrans" cxnId="{1F02E5FC-2B4A-B34B-91CE-969D54945734}">
      <dgm:prSet/>
      <dgm:spPr/>
      <dgm:t>
        <a:bodyPr/>
        <a:lstStyle/>
        <a:p>
          <a:endParaRPr lang="en-US"/>
        </a:p>
      </dgm:t>
    </dgm:pt>
    <dgm:pt modelId="{9B1DB23F-6B3F-3542-BF21-3CE55F0D8609}" type="sibTrans" cxnId="{1F02E5FC-2B4A-B34B-91CE-969D54945734}">
      <dgm:prSet/>
      <dgm:spPr/>
      <dgm:t>
        <a:bodyPr/>
        <a:lstStyle/>
        <a:p>
          <a:endParaRPr lang="en-US"/>
        </a:p>
      </dgm:t>
    </dgm:pt>
    <dgm:pt modelId="{A047E580-0E01-D74A-ADD0-1F8CC2C38A83}">
      <dgm:prSet phldrT="[Text]" custT="1"/>
      <dgm:spPr>
        <a:solidFill>
          <a:srgbClr val="7030A0"/>
        </a:solidFill>
      </dgm:spPr>
      <dgm:t>
        <a:bodyPr/>
        <a:lstStyle/>
        <a:p>
          <a:r>
            <a:rPr lang="en-US" sz="2600" dirty="0"/>
            <a:t>Just Resolution Process        </a:t>
          </a:r>
          <a:r>
            <a:rPr lang="en-US" sz="2000" dirty="0"/>
            <a:t>¶ 363.6</a:t>
          </a:r>
          <a:endParaRPr lang="en-US" sz="2600" dirty="0"/>
        </a:p>
      </dgm:t>
    </dgm:pt>
    <dgm:pt modelId="{B89D10E7-2021-D842-9672-ABB4B4250ED7}" type="parTrans" cxnId="{A65E36B4-E1C3-BE47-962B-A3D4A72B65C5}">
      <dgm:prSet/>
      <dgm:spPr/>
      <dgm:t>
        <a:bodyPr/>
        <a:lstStyle/>
        <a:p>
          <a:endParaRPr lang="en-US"/>
        </a:p>
      </dgm:t>
    </dgm:pt>
    <dgm:pt modelId="{85E4C879-2F39-CD4A-8601-D6FFBF2CA072}" type="sibTrans" cxnId="{A65E36B4-E1C3-BE47-962B-A3D4A72B65C5}">
      <dgm:prSet/>
      <dgm:spPr/>
      <dgm:t>
        <a:bodyPr/>
        <a:lstStyle/>
        <a:p>
          <a:endParaRPr lang="en-US"/>
        </a:p>
      </dgm:t>
    </dgm:pt>
    <dgm:pt modelId="{AF8A1E28-520B-804E-B472-CAE3F36C7370}" type="pres">
      <dgm:prSet presAssocID="{8A14CEA1-7337-2A40-AD96-3C9F8F53AF97}" presName="Name0" presStyleCnt="0">
        <dgm:presLayoutVars>
          <dgm:dir/>
          <dgm:resizeHandles val="exact"/>
        </dgm:presLayoutVars>
      </dgm:prSet>
      <dgm:spPr/>
    </dgm:pt>
    <dgm:pt modelId="{358A6781-D60A-2A4C-B4C8-723DAE8A7122}" type="pres">
      <dgm:prSet presAssocID="{39C17717-19AB-5649-8CCB-1BF9024055CA}" presName="node" presStyleLbl="node1" presStyleIdx="0" presStyleCnt="3">
        <dgm:presLayoutVars>
          <dgm:bulletEnabled val="1"/>
        </dgm:presLayoutVars>
      </dgm:prSet>
      <dgm:spPr/>
    </dgm:pt>
    <dgm:pt modelId="{D92C3A38-0374-4D41-975F-1CE430AA556B}" type="pres">
      <dgm:prSet presAssocID="{C69DDBA5-04D7-A745-A8D4-E4916A6982F1}" presName="sibTrans" presStyleLbl="sibTrans2D1" presStyleIdx="0" presStyleCnt="2"/>
      <dgm:spPr/>
    </dgm:pt>
    <dgm:pt modelId="{AD700666-D33D-A146-8B29-37B596286861}" type="pres">
      <dgm:prSet presAssocID="{C69DDBA5-04D7-A745-A8D4-E4916A6982F1}" presName="connectorText" presStyleLbl="sibTrans2D1" presStyleIdx="0" presStyleCnt="2"/>
      <dgm:spPr/>
    </dgm:pt>
    <dgm:pt modelId="{0FD5500C-5149-A649-9417-9505B0E5C0EF}" type="pres">
      <dgm:prSet presAssocID="{49550B6E-4C80-7748-BAAE-4B5DF613DD6E}" presName="node" presStyleLbl="node1" presStyleIdx="1" presStyleCnt="3">
        <dgm:presLayoutVars>
          <dgm:bulletEnabled val="1"/>
        </dgm:presLayoutVars>
      </dgm:prSet>
      <dgm:spPr/>
    </dgm:pt>
    <dgm:pt modelId="{C62F08E5-AA36-5D44-B32D-57B815737947}" type="pres">
      <dgm:prSet presAssocID="{9B1DB23F-6B3F-3542-BF21-3CE55F0D8609}" presName="sibTrans" presStyleLbl="sibTrans2D1" presStyleIdx="1" presStyleCnt="2"/>
      <dgm:spPr/>
    </dgm:pt>
    <dgm:pt modelId="{61185039-2C7C-2345-A145-3D94F4EFC32F}" type="pres">
      <dgm:prSet presAssocID="{9B1DB23F-6B3F-3542-BF21-3CE55F0D8609}" presName="connectorText" presStyleLbl="sibTrans2D1" presStyleIdx="1" presStyleCnt="2"/>
      <dgm:spPr/>
    </dgm:pt>
    <dgm:pt modelId="{802AB301-AF92-F74D-ADE0-59ACE05D5187}" type="pres">
      <dgm:prSet presAssocID="{A047E580-0E01-D74A-ADD0-1F8CC2C38A83}" presName="node" presStyleLbl="node1" presStyleIdx="2" presStyleCnt="3">
        <dgm:presLayoutVars>
          <dgm:bulletEnabled val="1"/>
        </dgm:presLayoutVars>
      </dgm:prSet>
      <dgm:spPr/>
    </dgm:pt>
  </dgm:ptLst>
  <dgm:cxnLst>
    <dgm:cxn modelId="{F350A709-2C04-624E-98B9-C2E47E45F1F2}" type="presOf" srcId="{39C17717-19AB-5649-8CCB-1BF9024055CA}" destId="{358A6781-D60A-2A4C-B4C8-723DAE8A7122}" srcOrd="0" destOrd="0" presId="urn:microsoft.com/office/officeart/2005/8/layout/process1"/>
    <dgm:cxn modelId="{7B8F1C32-46A8-6A47-8C18-D5C7D7D38E53}" type="presOf" srcId="{49550B6E-4C80-7748-BAAE-4B5DF613DD6E}" destId="{0FD5500C-5149-A649-9417-9505B0E5C0EF}" srcOrd="0" destOrd="0" presId="urn:microsoft.com/office/officeart/2005/8/layout/process1"/>
    <dgm:cxn modelId="{5D89AF34-BD4F-9940-9E2A-95A27C090DCB}" type="presOf" srcId="{C69DDBA5-04D7-A745-A8D4-E4916A6982F1}" destId="{AD700666-D33D-A146-8B29-37B596286861}" srcOrd="1" destOrd="0" presId="urn:microsoft.com/office/officeart/2005/8/layout/process1"/>
    <dgm:cxn modelId="{38612441-695C-634C-9322-92DBA032D209}" type="presOf" srcId="{C69DDBA5-04D7-A745-A8D4-E4916A6982F1}" destId="{D92C3A38-0374-4D41-975F-1CE430AA556B}" srcOrd="0" destOrd="0" presId="urn:microsoft.com/office/officeart/2005/8/layout/process1"/>
    <dgm:cxn modelId="{A0208042-FB2F-CA48-A82B-C719F4495A77}" type="presOf" srcId="{9B1DB23F-6B3F-3542-BF21-3CE55F0D8609}" destId="{61185039-2C7C-2345-A145-3D94F4EFC32F}" srcOrd="1" destOrd="0" presId="urn:microsoft.com/office/officeart/2005/8/layout/process1"/>
    <dgm:cxn modelId="{8B9D0089-9383-8947-9E86-037F8FABC434}" type="presOf" srcId="{A047E580-0E01-D74A-ADD0-1F8CC2C38A83}" destId="{802AB301-AF92-F74D-ADE0-59ACE05D5187}" srcOrd="0" destOrd="0" presId="urn:microsoft.com/office/officeart/2005/8/layout/process1"/>
    <dgm:cxn modelId="{AC6EC791-B0B9-C54E-8B1D-FF535E0E4B93}" srcId="{8A14CEA1-7337-2A40-AD96-3C9F8F53AF97}" destId="{39C17717-19AB-5649-8CCB-1BF9024055CA}" srcOrd="0" destOrd="0" parTransId="{9544C9F5-DAC1-9042-8896-1ADEB69AF58C}" sibTransId="{C69DDBA5-04D7-A745-A8D4-E4916A6982F1}"/>
    <dgm:cxn modelId="{A65E36B4-E1C3-BE47-962B-A3D4A72B65C5}" srcId="{8A14CEA1-7337-2A40-AD96-3C9F8F53AF97}" destId="{A047E580-0E01-D74A-ADD0-1F8CC2C38A83}" srcOrd="2" destOrd="0" parTransId="{B89D10E7-2021-D842-9672-ABB4B4250ED7}" sibTransId="{85E4C879-2F39-CD4A-8601-D6FFBF2CA072}"/>
    <dgm:cxn modelId="{B8B9B6B8-17CE-BE43-9FC8-397ABC4E3BDB}" type="presOf" srcId="{8A14CEA1-7337-2A40-AD96-3C9F8F53AF97}" destId="{AF8A1E28-520B-804E-B472-CAE3F36C7370}" srcOrd="0" destOrd="0" presId="urn:microsoft.com/office/officeart/2005/8/layout/process1"/>
    <dgm:cxn modelId="{491445BC-FC3A-6544-8F0B-917B34395C3A}" type="presOf" srcId="{9B1DB23F-6B3F-3542-BF21-3CE55F0D8609}" destId="{C62F08E5-AA36-5D44-B32D-57B815737947}" srcOrd="0" destOrd="0" presId="urn:microsoft.com/office/officeart/2005/8/layout/process1"/>
    <dgm:cxn modelId="{1F02E5FC-2B4A-B34B-91CE-969D54945734}" srcId="{8A14CEA1-7337-2A40-AD96-3C9F8F53AF97}" destId="{49550B6E-4C80-7748-BAAE-4B5DF613DD6E}" srcOrd="1" destOrd="0" parTransId="{10004DA6-0C76-B54D-A401-DCE527448F27}" sibTransId="{9B1DB23F-6B3F-3542-BF21-3CE55F0D8609}"/>
    <dgm:cxn modelId="{97968A4A-F41B-8947-963E-5E69AB06D0FC}" type="presParOf" srcId="{AF8A1E28-520B-804E-B472-CAE3F36C7370}" destId="{358A6781-D60A-2A4C-B4C8-723DAE8A7122}" srcOrd="0" destOrd="0" presId="urn:microsoft.com/office/officeart/2005/8/layout/process1"/>
    <dgm:cxn modelId="{E3634481-F4E1-2C48-A9C0-A4DA5217CE24}" type="presParOf" srcId="{AF8A1E28-520B-804E-B472-CAE3F36C7370}" destId="{D92C3A38-0374-4D41-975F-1CE430AA556B}" srcOrd="1" destOrd="0" presId="urn:microsoft.com/office/officeart/2005/8/layout/process1"/>
    <dgm:cxn modelId="{10390009-8A7D-C14F-A129-1971C8A7CB0F}" type="presParOf" srcId="{D92C3A38-0374-4D41-975F-1CE430AA556B}" destId="{AD700666-D33D-A146-8B29-37B596286861}" srcOrd="0" destOrd="0" presId="urn:microsoft.com/office/officeart/2005/8/layout/process1"/>
    <dgm:cxn modelId="{93D1AC7D-A724-7F4A-9F74-EDDDC7AB0103}" type="presParOf" srcId="{AF8A1E28-520B-804E-B472-CAE3F36C7370}" destId="{0FD5500C-5149-A649-9417-9505B0E5C0EF}" srcOrd="2" destOrd="0" presId="urn:microsoft.com/office/officeart/2005/8/layout/process1"/>
    <dgm:cxn modelId="{167FAE51-EA1F-5946-8BE7-35B1880E1FB3}" type="presParOf" srcId="{AF8A1E28-520B-804E-B472-CAE3F36C7370}" destId="{C62F08E5-AA36-5D44-B32D-57B815737947}" srcOrd="3" destOrd="0" presId="urn:microsoft.com/office/officeart/2005/8/layout/process1"/>
    <dgm:cxn modelId="{5055C50D-C1BD-A144-88AE-55622B23F606}" type="presParOf" srcId="{C62F08E5-AA36-5D44-B32D-57B815737947}" destId="{61185039-2C7C-2345-A145-3D94F4EFC32F}" srcOrd="0" destOrd="0" presId="urn:microsoft.com/office/officeart/2005/8/layout/process1"/>
    <dgm:cxn modelId="{9D0BD374-4E86-8242-B31A-4A728B907771}" type="presParOf" srcId="{AF8A1E28-520B-804E-B472-CAE3F36C7370}" destId="{802AB301-AF92-F74D-ADE0-59ACE05D5187}"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DDEE2B4-AD74-F44A-9B68-2FD6175866ED}" type="doc">
      <dgm:prSet loTypeId="urn:microsoft.com/office/officeart/2008/layout/HorizontalMultiLevelHierarchy" loCatId="" qsTypeId="urn:microsoft.com/office/officeart/2005/8/quickstyle/simple1" qsCatId="simple" csTypeId="urn:microsoft.com/office/officeart/2005/8/colors/accent1_2" csCatId="accent1" phldr="1"/>
      <dgm:spPr/>
      <dgm:t>
        <a:bodyPr/>
        <a:lstStyle/>
        <a:p>
          <a:endParaRPr lang="en-US"/>
        </a:p>
      </dgm:t>
    </dgm:pt>
    <dgm:pt modelId="{B4AE0E86-15C6-A840-83EE-16F7A46677FE}">
      <dgm:prSet phldrT="[Text]"/>
      <dgm:spPr>
        <a:solidFill>
          <a:srgbClr val="7030A0"/>
        </a:solidFill>
      </dgm:spPr>
      <dgm:t>
        <a:bodyPr/>
        <a:lstStyle/>
        <a:p>
          <a:r>
            <a:rPr lang="en-US" dirty="0"/>
            <a:t>Bishop or designee conducts supervisory response within </a:t>
          </a:r>
          <a:r>
            <a:rPr lang="en-US" b="1" dirty="0"/>
            <a:t>90 days</a:t>
          </a:r>
        </a:p>
      </dgm:t>
    </dgm:pt>
    <dgm:pt modelId="{DE4D81E7-4557-C544-AC28-F7FD11D41EF3}" type="parTrans" cxnId="{C9850C9A-02F2-A94D-9604-6C17F5A5B4C9}">
      <dgm:prSet/>
      <dgm:spPr/>
      <dgm:t>
        <a:bodyPr/>
        <a:lstStyle/>
        <a:p>
          <a:endParaRPr lang="en-US"/>
        </a:p>
      </dgm:t>
    </dgm:pt>
    <dgm:pt modelId="{48BC551C-09A0-CB4C-984B-51E0846B2984}" type="sibTrans" cxnId="{C9850C9A-02F2-A94D-9604-6C17F5A5B4C9}">
      <dgm:prSet/>
      <dgm:spPr/>
      <dgm:t>
        <a:bodyPr/>
        <a:lstStyle/>
        <a:p>
          <a:endParaRPr lang="en-US"/>
        </a:p>
      </dgm:t>
    </dgm:pt>
    <dgm:pt modelId="{A0F1CBEE-CB18-954E-B559-D86D5F01154B}">
      <dgm:prSet phldrT="[Text]"/>
      <dgm:spPr>
        <a:solidFill>
          <a:srgbClr val="00B0F0"/>
        </a:solidFill>
      </dgm:spPr>
      <dgm:t>
        <a:bodyPr/>
        <a:lstStyle/>
        <a:p>
          <a:r>
            <a:rPr lang="en-US" dirty="0"/>
            <a:t>Dismissing with Cabinet consent ¶ 363.5(f)(1)</a:t>
          </a:r>
        </a:p>
      </dgm:t>
    </dgm:pt>
    <dgm:pt modelId="{3CCB83B4-6FE8-2B4D-A2B1-46071427C352}" type="parTrans" cxnId="{E5C26A7E-74C7-6C42-A150-29C99BF80D80}">
      <dgm:prSet/>
      <dgm:spPr/>
      <dgm:t>
        <a:bodyPr/>
        <a:lstStyle/>
        <a:p>
          <a:endParaRPr lang="en-US"/>
        </a:p>
      </dgm:t>
    </dgm:pt>
    <dgm:pt modelId="{4C941772-FAE2-1843-96BD-BF53689D4A4A}" type="sibTrans" cxnId="{E5C26A7E-74C7-6C42-A150-29C99BF80D80}">
      <dgm:prSet/>
      <dgm:spPr/>
      <dgm:t>
        <a:bodyPr/>
        <a:lstStyle/>
        <a:p>
          <a:endParaRPr lang="en-US"/>
        </a:p>
      </dgm:t>
    </dgm:pt>
    <dgm:pt modelId="{2CE34DD5-6F96-9342-B5F8-5679E03D7D96}">
      <dgm:prSet phldrT="[Text]"/>
      <dgm:spPr>
        <a:solidFill>
          <a:schemeClr val="accent2">
            <a:lumMod val="75000"/>
          </a:schemeClr>
        </a:solidFill>
      </dgm:spPr>
      <dgm:t>
        <a:bodyPr/>
        <a:lstStyle/>
        <a:p>
          <a:r>
            <a:rPr lang="en-US" dirty="0"/>
            <a:t>Initiating mediated attempt to produce a Just Resolution </a:t>
          </a:r>
        </a:p>
        <a:p>
          <a:r>
            <a:rPr lang="en-US" dirty="0"/>
            <a:t>¶ 363.5(f)(2)</a:t>
          </a:r>
        </a:p>
      </dgm:t>
    </dgm:pt>
    <dgm:pt modelId="{D825E0A7-73B8-9C42-9AC3-5FF248F87A54}" type="parTrans" cxnId="{F952DC3B-A1F4-BC41-93CF-6631722B1539}">
      <dgm:prSet/>
      <dgm:spPr/>
      <dgm:t>
        <a:bodyPr/>
        <a:lstStyle/>
        <a:p>
          <a:endParaRPr lang="en-US"/>
        </a:p>
      </dgm:t>
    </dgm:pt>
    <dgm:pt modelId="{6DD487FB-F149-5F47-836D-BA89AEB29EBE}" type="sibTrans" cxnId="{F952DC3B-A1F4-BC41-93CF-6631722B1539}">
      <dgm:prSet/>
      <dgm:spPr/>
      <dgm:t>
        <a:bodyPr/>
        <a:lstStyle/>
        <a:p>
          <a:endParaRPr lang="en-US"/>
        </a:p>
      </dgm:t>
    </dgm:pt>
    <dgm:pt modelId="{3321BC35-376F-944F-B26D-A22B972B7B72}">
      <dgm:prSet phldrT="[Text]"/>
      <dgm:spPr>
        <a:solidFill>
          <a:srgbClr val="00B0F0"/>
        </a:solidFill>
      </dgm:spPr>
      <dgm:t>
        <a:bodyPr/>
        <a:lstStyle/>
        <a:p>
          <a:r>
            <a:rPr kumimoji="0" lang="en-VN" b="0" i="0" u="none" strike="noStrike" cap="none" spc="0" normalizeH="0" baseline="0" noProof="0" dirty="0">
              <a:ln>
                <a:noFill/>
              </a:ln>
              <a:solidFill>
                <a:prstClr val="white"/>
              </a:solidFill>
              <a:effectLst/>
              <a:uLnTx/>
              <a:uFillTx/>
              <a:latin typeface="Century Gothic" panose="020B0502020202020204"/>
              <a:ea typeface="+mn-ea"/>
              <a:cs typeface="+mn-cs"/>
            </a:rPr>
            <a:t>Referring to Counsel for the Church </a:t>
          </a:r>
        </a:p>
        <a:p>
          <a:r>
            <a:rPr lang="en-US" dirty="0">
              <a:solidFill>
                <a:schemeClr val="bg1"/>
              </a:solidFill>
            </a:rPr>
            <a:t>¶¶ 363.5(f)(3), </a:t>
          </a:r>
          <a:r>
            <a:rPr kumimoji="0" lang="en-VN" b="0" i="0" u="none" strike="noStrike" cap="none" spc="0" normalizeH="0" baseline="0" noProof="0" dirty="0">
              <a:ln>
                <a:noFill/>
              </a:ln>
              <a:solidFill>
                <a:prstClr val="white"/>
              </a:solidFill>
              <a:effectLst/>
              <a:uLnTx/>
              <a:uFillTx/>
              <a:latin typeface="Century Gothic" panose="020B0502020202020204"/>
              <a:ea typeface="+mn-ea"/>
              <a:cs typeface="+mn-cs"/>
            </a:rPr>
            <a:t>2704.2 </a:t>
          </a:r>
          <a:endParaRPr lang="en-US" dirty="0"/>
        </a:p>
      </dgm:t>
    </dgm:pt>
    <dgm:pt modelId="{232AC3FB-EACE-514C-9064-436CA00225D7}" type="parTrans" cxnId="{A5575B80-6DB1-8443-AD1D-3514C78A3D13}">
      <dgm:prSet/>
      <dgm:spPr/>
      <dgm:t>
        <a:bodyPr/>
        <a:lstStyle/>
        <a:p>
          <a:endParaRPr lang="en-US"/>
        </a:p>
      </dgm:t>
    </dgm:pt>
    <dgm:pt modelId="{08CE6152-1064-B640-9A14-BF7045957BF4}" type="sibTrans" cxnId="{A5575B80-6DB1-8443-AD1D-3514C78A3D13}">
      <dgm:prSet/>
      <dgm:spPr/>
      <dgm:t>
        <a:bodyPr/>
        <a:lstStyle/>
        <a:p>
          <a:endParaRPr lang="en-US"/>
        </a:p>
      </dgm:t>
    </dgm:pt>
    <dgm:pt modelId="{DCA3294A-5C74-1D4B-B15C-0FAC26001F2B}">
      <dgm:prSet/>
      <dgm:spPr>
        <a:solidFill>
          <a:srgbClr val="92D050"/>
        </a:solidFill>
      </dgm:spPr>
      <dgm:t>
        <a:bodyPr/>
        <a:lstStyle/>
        <a:p>
          <a:r>
            <a:rPr lang="en-US" dirty="0"/>
            <a:t>Referring to BOM/CRC as administrative matter            ¶¶ 355.2(a), 364</a:t>
          </a:r>
        </a:p>
      </dgm:t>
    </dgm:pt>
    <dgm:pt modelId="{02B92E23-1FE7-9748-A7DC-A66AD0262C82}" type="parTrans" cxnId="{96F504E0-A30D-AD4F-AEAF-5942CC0376F5}">
      <dgm:prSet/>
      <dgm:spPr/>
      <dgm:t>
        <a:bodyPr/>
        <a:lstStyle/>
        <a:p>
          <a:endParaRPr lang="en-US"/>
        </a:p>
      </dgm:t>
    </dgm:pt>
    <dgm:pt modelId="{511C7E4D-4778-9848-A656-800DA60B74F4}" type="sibTrans" cxnId="{96F504E0-A30D-AD4F-AEAF-5942CC0376F5}">
      <dgm:prSet/>
      <dgm:spPr/>
      <dgm:t>
        <a:bodyPr/>
        <a:lstStyle/>
        <a:p>
          <a:endParaRPr lang="en-US"/>
        </a:p>
      </dgm:t>
    </dgm:pt>
    <dgm:pt modelId="{53B14D58-2D48-3745-B117-8AD06F0DF3D4}" type="pres">
      <dgm:prSet presAssocID="{5DDEE2B4-AD74-F44A-9B68-2FD6175866ED}" presName="Name0" presStyleCnt="0">
        <dgm:presLayoutVars>
          <dgm:chPref val="1"/>
          <dgm:dir/>
          <dgm:animOne val="branch"/>
          <dgm:animLvl val="lvl"/>
          <dgm:resizeHandles val="exact"/>
        </dgm:presLayoutVars>
      </dgm:prSet>
      <dgm:spPr/>
    </dgm:pt>
    <dgm:pt modelId="{D87B71E7-28AF-774A-AD91-1CCD26FF1CAE}" type="pres">
      <dgm:prSet presAssocID="{B4AE0E86-15C6-A840-83EE-16F7A46677FE}" presName="root1" presStyleCnt="0"/>
      <dgm:spPr/>
    </dgm:pt>
    <dgm:pt modelId="{B90CDEC1-6598-7547-94B7-CCBC691975E8}" type="pres">
      <dgm:prSet presAssocID="{B4AE0E86-15C6-A840-83EE-16F7A46677FE}" presName="LevelOneTextNode" presStyleLbl="node0" presStyleIdx="0" presStyleCnt="1">
        <dgm:presLayoutVars>
          <dgm:chPref val="3"/>
        </dgm:presLayoutVars>
      </dgm:prSet>
      <dgm:spPr/>
    </dgm:pt>
    <dgm:pt modelId="{7C0F5688-01F5-0F4D-B360-4FE6FCE513A2}" type="pres">
      <dgm:prSet presAssocID="{B4AE0E86-15C6-A840-83EE-16F7A46677FE}" presName="level2hierChild" presStyleCnt="0"/>
      <dgm:spPr/>
    </dgm:pt>
    <dgm:pt modelId="{15BC7D0F-4451-364F-B6F2-5BBD72A914E4}" type="pres">
      <dgm:prSet presAssocID="{3CCB83B4-6FE8-2B4D-A2B1-46071427C352}" presName="conn2-1" presStyleLbl="parChTrans1D2" presStyleIdx="0" presStyleCnt="4"/>
      <dgm:spPr/>
    </dgm:pt>
    <dgm:pt modelId="{E202612E-2B86-854A-B77A-7E0357A9B0C6}" type="pres">
      <dgm:prSet presAssocID="{3CCB83B4-6FE8-2B4D-A2B1-46071427C352}" presName="connTx" presStyleLbl="parChTrans1D2" presStyleIdx="0" presStyleCnt="4"/>
      <dgm:spPr/>
    </dgm:pt>
    <dgm:pt modelId="{95C16065-F5FE-1442-9417-23AF1CF2067F}" type="pres">
      <dgm:prSet presAssocID="{A0F1CBEE-CB18-954E-B559-D86D5F01154B}" presName="root2" presStyleCnt="0"/>
      <dgm:spPr/>
    </dgm:pt>
    <dgm:pt modelId="{32F9D7DD-EAB7-CA4B-998A-F93AD974A065}" type="pres">
      <dgm:prSet presAssocID="{A0F1CBEE-CB18-954E-B559-D86D5F01154B}" presName="LevelTwoTextNode" presStyleLbl="node2" presStyleIdx="0" presStyleCnt="4">
        <dgm:presLayoutVars>
          <dgm:chPref val="3"/>
        </dgm:presLayoutVars>
      </dgm:prSet>
      <dgm:spPr/>
    </dgm:pt>
    <dgm:pt modelId="{37183E9A-22F6-EF43-9C8C-05A97E99FF8F}" type="pres">
      <dgm:prSet presAssocID="{A0F1CBEE-CB18-954E-B559-D86D5F01154B}" presName="level3hierChild" presStyleCnt="0"/>
      <dgm:spPr/>
    </dgm:pt>
    <dgm:pt modelId="{ED49E52C-5219-B547-8986-ACC1CD51CD21}" type="pres">
      <dgm:prSet presAssocID="{D825E0A7-73B8-9C42-9AC3-5FF248F87A54}" presName="conn2-1" presStyleLbl="parChTrans1D2" presStyleIdx="1" presStyleCnt="4"/>
      <dgm:spPr/>
    </dgm:pt>
    <dgm:pt modelId="{EF526D04-BFB1-6C48-8DB9-B9D8DD8B77D7}" type="pres">
      <dgm:prSet presAssocID="{D825E0A7-73B8-9C42-9AC3-5FF248F87A54}" presName="connTx" presStyleLbl="parChTrans1D2" presStyleIdx="1" presStyleCnt="4"/>
      <dgm:spPr/>
    </dgm:pt>
    <dgm:pt modelId="{6E0989C7-F0BD-9844-ADFD-C994ACD42BD3}" type="pres">
      <dgm:prSet presAssocID="{2CE34DD5-6F96-9342-B5F8-5679E03D7D96}" presName="root2" presStyleCnt="0"/>
      <dgm:spPr/>
    </dgm:pt>
    <dgm:pt modelId="{77D643AB-7F02-9448-8A0B-DE0CC5EAB8E4}" type="pres">
      <dgm:prSet presAssocID="{2CE34DD5-6F96-9342-B5F8-5679E03D7D96}" presName="LevelTwoTextNode" presStyleLbl="node2" presStyleIdx="1" presStyleCnt="4">
        <dgm:presLayoutVars>
          <dgm:chPref val="3"/>
        </dgm:presLayoutVars>
      </dgm:prSet>
      <dgm:spPr/>
    </dgm:pt>
    <dgm:pt modelId="{7895954E-CACB-6B49-A457-EFD99797CCCF}" type="pres">
      <dgm:prSet presAssocID="{2CE34DD5-6F96-9342-B5F8-5679E03D7D96}" presName="level3hierChild" presStyleCnt="0"/>
      <dgm:spPr/>
    </dgm:pt>
    <dgm:pt modelId="{383A14F8-F245-2448-ADC3-8E8BFDCCF8AA}" type="pres">
      <dgm:prSet presAssocID="{232AC3FB-EACE-514C-9064-436CA00225D7}" presName="conn2-1" presStyleLbl="parChTrans1D2" presStyleIdx="2" presStyleCnt="4"/>
      <dgm:spPr/>
    </dgm:pt>
    <dgm:pt modelId="{B9DFB4CE-D4AC-EF41-8596-1C70BDB51C42}" type="pres">
      <dgm:prSet presAssocID="{232AC3FB-EACE-514C-9064-436CA00225D7}" presName="connTx" presStyleLbl="parChTrans1D2" presStyleIdx="2" presStyleCnt="4"/>
      <dgm:spPr/>
    </dgm:pt>
    <dgm:pt modelId="{0C75410C-4878-E442-9D1B-CAC47799B01B}" type="pres">
      <dgm:prSet presAssocID="{3321BC35-376F-944F-B26D-A22B972B7B72}" presName="root2" presStyleCnt="0"/>
      <dgm:spPr/>
    </dgm:pt>
    <dgm:pt modelId="{0F343EE3-46A5-C545-9885-47C5DB7347CC}" type="pres">
      <dgm:prSet presAssocID="{3321BC35-376F-944F-B26D-A22B972B7B72}" presName="LevelTwoTextNode" presStyleLbl="node2" presStyleIdx="2" presStyleCnt="4">
        <dgm:presLayoutVars>
          <dgm:chPref val="3"/>
        </dgm:presLayoutVars>
      </dgm:prSet>
      <dgm:spPr/>
    </dgm:pt>
    <dgm:pt modelId="{9BFE931B-BD9E-1647-9A22-84B271A943B6}" type="pres">
      <dgm:prSet presAssocID="{3321BC35-376F-944F-B26D-A22B972B7B72}" presName="level3hierChild" presStyleCnt="0"/>
      <dgm:spPr/>
    </dgm:pt>
    <dgm:pt modelId="{A4E5D9A5-0CEE-544A-95C6-248F34331C74}" type="pres">
      <dgm:prSet presAssocID="{02B92E23-1FE7-9748-A7DC-A66AD0262C82}" presName="conn2-1" presStyleLbl="parChTrans1D2" presStyleIdx="3" presStyleCnt="4"/>
      <dgm:spPr/>
    </dgm:pt>
    <dgm:pt modelId="{ECECF058-E4F5-C245-84D0-97A0500CA6EA}" type="pres">
      <dgm:prSet presAssocID="{02B92E23-1FE7-9748-A7DC-A66AD0262C82}" presName="connTx" presStyleLbl="parChTrans1D2" presStyleIdx="3" presStyleCnt="4"/>
      <dgm:spPr/>
    </dgm:pt>
    <dgm:pt modelId="{2BF7F921-B11B-AF4D-8379-6EB8725F8C4F}" type="pres">
      <dgm:prSet presAssocID="{DCA3294A-5C74-1D4B-B15C-0FAC26001F2B}" presName="root2" presStyleCnt="0"/>
      <dgm:spPr/>
    </dgm:pt>
    <dgm:pt modelId="{3E937EE0-4140-A14E-BA19-5DBC859D7988}" type="pres">
      <dgm:prSet presAssocID="{DCA3294A-5C74-1D4B-B15C-0FAC26001F2B}" presName="LevelTwoTextNode" presStyleLbl="node2" presStyleIdx="3" presStyleCnt="4">
        <dgm:presLayoutVars>
          <dgm:chPref val="3"/>
        </dgm:presLayoutVars>
      </dgm:prSet>
      <dgm:spPr/>
    </dgm:pt>
    <dgm:pt modelId="{8F72C5D7-EA26-0040-8FD2-CC453CB59DF5}" type="pres">
      <dgm:prSet presAssocID="{DCA3294A-5C74-1D4B-B15C-0FAC26001F2B}" presName="level3hierChild" presStyleCnt="0"/>
      <dgm:spPr/>
    </dgm:pt>
  </dgm:ptLst>
  <dgm:cxnLst>
    <dgm:cxn modelId="{73A5AB04-66B6-BC4F-BEFF-A164DC1BAC12}" type="presOf" srcId="{D825E0A7-73B8-9C42-9AC3-5FF248F87A54}" destId="{ED49E52C-5219-B547-8986-ACC1CD51CD21}" srcOrd="0" destOrd="0" presId="urn:microsoft.com/office/officeart/2008/layout/HorizontalMultiLevelHierarchy"/>
    <dgm:cxn modelId="{426B3C09-A02C-014E-858D-EA820CAAC525}" type="presOf" srcId="{02B92E23-1FE7-9748-A7DC-A66AD0262C82}" destId="{ECECF058-E4F5-C245-84D0-97A0500CA6EA}" srcOrd="1" destOrd="0" presId="urn:microsoft.com/office/officeart/2008/layout/HorizontalMultiLevelHierarchy"/>
    <dgm:cxn modelId="{F952DC3B-A1F4-BC41-93CF-6631722B1539}" srcId="{B4AE0E86-15C6-A840-83EE-16F7A46677FE}" destId="{2CE34DD5-6F96-9342-B5F8-5679E03D7D96}" srcOrd="1" destOrd="0" parTransId="{D825E0A7-73B8-9C42-9AC3-5FF248F87A54}" sibTransId="{6DD487FB-F149-5F47-836D-BA89AEB29EBE}"/>
    <dgm:cxn modelId="{1441E267-C1C6-A34A-9361-2A9C973D3C8D}" type="presOf" srcId="{DCA3294A-5C74-1D4B-B15C-0FAC26001F2B}" destId="{3E937EE0-4140-A14E-BA19-5DBC859D7988}" srcOrd="0" destOrd="0" presId="urn:microsoft.com/office/officeart/2008/layout/HorizontalMultiLevelHierarchy"/>
    <dgm:cxn modelId="{96F30B68-32B5-E647-8D8A-84CB7FEDAFC9}" type="presOf" srcId="{A0F1CBEE-CB18-954E-B559-D86D5F01154B}" destId="{32F9D7DD-EAB7-CA4B-998A-F93AD974A065}" srcOrd="0" destOrd="0" presId="urn:microsoft.com/office/officeart/2008/layout/HorizontalMultiLevelHierarchy"/>
    <dgm:cxn modelId="{B1285569-08C5-6049-8E6C-6259CCD76D6B}" type="presOf" srcId="{3321BC35-376F-944F-B26D-A22B972B7B72}" destId="{0F343EE3-46A5-C545-9885-47C5DB7347CC}" srcOrd="0" destOrd="0" presId="urn:microsoft.com/office/officeart/2008/layout/HorizontalMultiLevelHierarchy"/>
    <dgm:cxn modelId="{38F25B76-5BEA-C54F-BEA9-80554F193961}" type="presOf" srcId="{5DDEE2B4-AD74-F44A-9B68-2FD6175866ED}" destId="{53B14D58-2D48-3745-B117-8AD06F0DF3D4}" srcOrd="0" destOrd="0" presId="urn:microsoft.com/office/officeart/2008/layout/HorizontalMultiLevelHierarchy"/>
    <dgm:cxn modelId="{E5C26A7E-74C7-6C42-A150-29C99BF80D80}" srcId="{B4AE0E86-15C6-A840-83EE-16F7A46677FE}" destId="{A0F1CBEE-CB18-954E-B559-D86D5F01154B}" srcOrd="0" destOrd="0" parTransId="{3CCB83B4-6FE8-2B4D-A2B1-46071427C352}" sibTransId="{4C941772-FAE2-1843-96BD-BF53689D4A4A}"/>
    <dgm:cxn modelId="{A5575B80-6DB1-8443-AD1D-3514C78A3D13}" srcId="{B4AE0E86-15C6-A840-83EE-16F7A46677FE}" destId="{3321BC35-376F-944F-B26D-A22B972B7B72}" srcOrd="2" destOrd="0" parTransId="{232AC3FB-EACE-514C-9064-436CA00225D7}" sibTransId="{08CE6152-1064-B640-9A14-BF7045957BF4}"/>
    <dgm:cxn modelId="{9A8AB685-0AE5-9D4A-B70D-28447F18CE1E}" type="presOf" srcId="{2CE34DD5-6F96-9342-B5F8-5679E03D7D96}" destId="{77D643AB-7F02-9448-8A0B-DE0CC5EAB8E4}" srcOrd="0" destOrd="0" presId="urn:microsoft.com/office/officeart/2008/layout/HorizontalMultiLevelHierarchy"/>
    <dgm:cxn modelId="{C9850C9A-02F2-A94D-9604-6C17F5A5B4C9}" srcId="{5DDEE2B4-AD74-F44A-9B68-2FD6175866ED}" destId="{B4AE0E86-15C6-A840-83EE-16F7A46677FE}" srcOrd="0" destOrd="0" parTransId="{DE4D81E7-4557-C544-AC28-F7FD11D41EF3}" sibTransId="{48BC551C-09A0-CB4C-984B-51E0846B2984}"/>
    <dgm:cxn modelId="{CAC1CBA9-133E-524F-AC8D-49232C20006F}" type="presOf" srcId="{232AC3FB-EACE-514C-9064-436CA00225D7}" destId="{383A14F8-F245-2448-ADC3-8E8BFDCCF8AA}" srcOrd="0" destOrd="0" presId="urn:microsoft.com/office/officeart/2008/layout/HorizontalMultiLevelHierarchy"/>
    <dgm:cxn modelId="{B85989AC-F6A0-B845-84F7-382BEC0C2469}" type="presOf" srcId="{3CCB83B4-6FE8-2B4D-A2B1-46071427C352}" destId="{15BC7D0F-4451-364F-B6F2-5BBD72A914E4}" srcOrd="0" destOrd="0" presId="urn:microsoft.com/office/officeart/2008/layout/HorizontalMultiLevelHierarchy"/>
    <dgm:cxn modelId="{DFE50FBF-D8E2-5B46-949A-C53F4F20241B}" type="presOf" srcId="{232AC3FB-EACE-514C-9064-436CA00225D7}" destId="{B9DFB4CE-D4AC-EF41-8596-1C70BDB51C42}" srcOrd="1" destOrd="0" presId="urn:microsoft.com/office/officeart/2008/layout/HorizontalMultiLevelHierarchy"/>
    <dgm:cxn modelId="{FCB9CBCC-BA78-474A-8310-E7566AADBBF0}" type="presOf" srcId="{D825E0A7-73B8-9C42-9AC3-5FF248F87A54}" destId="{EF526D04-BFB1-6C48-8DB9-B9D8DD8B77D7}" srcOrd="1" destOrd="0" presId="urn:microsoft.com/office/officeart/2008/layout/HorizontalMultiLevelHierarchy"/>
    <dgm:cxn modelId="{134FADD4-C381-6E4F-9F16-5885A95D4F22}" type="presOf" srcId="{02B92E23-1FE7-9748-A7DC-A66AD0262C82}" destId="{A4E5D9A5-0CEE-544A-95C6-248F34331C74}" srcOrd="0" destOrd="0" presId="urn:microsoft.com/office/officeart/2008/layout/HorizontalMultiLevelHierarchy"/>
    <dgm:cxn modelId="{1C1C3EDC-0B9F-E848-A5E3-1FC7D8C07239}" type="presOf" srcId="{3CCB83B4-6FE8-2B4D-A2B1-46071427C352}" destId="{E202612E-2B86-854A-B77A-7E0357A9B0C6}" srcOrd="1" destOrd="0" presId="urn:microsoft.com/office/officeart/2008/layout/HorizontalMultiLevelHierarchy"/>
    <dgm:cxn modelId="{96F504E0-A30D-AD4F-AEAF-5942CC0376F5}" srcId="{B4AE0E86-15C6-A840-83EE-16F7A46677FE}" destId="{DCA3294A-5C74-1D4B-B15C-0FAC26001F2B}" srcOrd="3" destOrd="0" parTransId="{02B92E23-1FE7-9748-A7DC-A66AD0262C82}" sibTransId="{511C7E4D-4778-9848-A656-800DA60B74F4}"/>
    <dgm:cxn modelId="{66AB0CE7-6C98-E047-974C-9258F2A348D4}" type="presOf" srcId="{B4AE0E86-15C6-A840-83EE-16F7A46677FE}" destId="{B90CDEC1-6598-7547-94B7-CCBC691975E8}" srcOrd="0" destOrd="0" presId="urn:microsoft.com/office/officeart/2008/layout/HorizontalMultiLevelHierarchy"/>
    <dgm:cxn modelId="{7ECB681B-92A1-CB46-9D46-775D26A17B7E}" type="presParOf" srcId="{53B14D58-2D48-3745-B117-8AD06F0DF3D4}" destId="{D87B71E7-28AF-774A-AD91-1CCD26FF1CAE}" srcOrd="0" destOrd="0" presId="urn:microsoft.com/office/officeart/2008/layout/HorizontalMultiLevelHierarchy"/>
    <dgm:cxn modelId="{3C058F46-4F30-F941-86A2-26B3B3419C47}" type="presParOf" srcId="{D87B71E7-28AF-774A-AD91-1CCD26FF1CAE}" destId="{B90CDEC1-6598-7547-94B7-CCBC691975E8}" srcOrd="0" destOrd="0" presId="urn:microsoft.com/office/officeart/2008/layout/HorizontalMultiLevelHierarchy"/>
    <dgm:cxn modelId="{31F4AF75-828B-694C-ACBC-256BEA3FA9AA}" type="presParOf" srcId="{D87B71E7-28AF-774A-AD91-1CCD26FF1CAE}" destId="{7C0F5688-01F5-0F4D-B360-4FE6FCE513A2}" srcOrd="1" destOrd="0" presId="urn:microsoft.com/office/officeart/2008/layout/HorizontalMultiLevelHierarchy"/>
    <dgm:cxn modelId="{82A6AB93-4657-874A-A2C8-195F7DC8FEE2}" type="presParOf" srcId="{7C0F5688-01F5-0F4D-B360-4FE6FCE513A2}" destId="{15BC7D0F-4451-364F-B6F2-5BBD72A914E4}" srcOrd="0" destOrd="0" presId="urn:microsoft.com/office/officeart/2008/layout/HorizontalMultiLevelHierarchy"/>
    <dgm:cxn modelId="{5CA83F03-2ABA-A84C-BA78-9F88EA652F8B}" type="presParOf" srcId="{15BC7D0F-4451-364F-B6F2-5BBD72A914E4}" destId="{E202612E-2B86-854A-B77A-7E0357A9B0C6}" srcOrd="0" destOrd="0" presId="urn:microsoft.com/office/officeart/2008/layout/HorizontalMultiLevelHierarchy"/>
    <dgm:cxn modelId="{74B2385A-C5CE-AD40-A967-ABE04959A17C}" type="presParOf" srcId="{7C0F5688-01F5-0F4D-B360-4FE6FCE513A2}" destId="{95C16065-F5FE-1442-9417-23AF1CF2067F}" srcOrd="1" destOrd="0" presId="urn:microsoft.com/office/officeart/2008/layout/HorizontalMultiLevelHierarchy"/>
    <dgm:cxn modelId="{FD345BE8-564D-5E4A-B9B7-4128CD48BCEC}" type="presParOf" srcId="{95C16065-F5FE-1442-9417-23AF1CF2067F}" destId="{32F9D7DD-EAB7-CA4B-998A-F93AD974A065}" srcOrd="0" destOrd="0" presId="urn:microsoft.com/office/officeart/2008/layout/HorizontalMultiLevelHierarchy"/>
    <dgm:cxn modelId="{6684AFCF-A943-2B45-9C37-6CB5E8503DCC}" type="presParOf" srcId="{95C16065-F5FE-1442-9417-23AF1CF2067F}" destId="{37183E9A-22F6-EF43-9C8C-05A97E99FF8F}" srcOrd="1" destOrd="0" presId="urn:microsoft.com/office/officeart/2008/layout/HorizontalMultiLevelHierarchy"/>
    <dgm:cxn modelId="{FDDC20B9-609E-F84A-9696-F0D39E614095}" type="presParOf" srcId="{7C0F5688-01F5-0F4D-B360-4FE6FCE513A2}" destId="{ED49E52C-5219-B547-8986-ACC1CD51CD21}" srcOrd="2" destOrd="0" presId="urn:microsoft.com/office/officeart/2008/layout/HorizontalMultiLevelHierarchy"/>
    <dgm:cxn modelId="{CC5EC638-D0BF-944D-8896-24E6CCAB99E1}" type="presParOf" srcId="{ED49E52C-5219-B547-8986-ACC1CD51CD21}" destId="{EF526D04-BFB1-6C48-8DB9-B9D8DD8B77D7}" srcOrd="0" destOrd="0" presId="urn:microsoft.com/office/officeart/2008/layout/HorizontalMultiLevelHierarchy"/>
    <dgm:cxn modelId="{9066036C-0346-A247-B2C9-BAB30F7CF7F3}" type="presParOf" srcId="{7C0F5688-01F5-0F4D-B360-4FE6FCE513A2}" destId="{6E0989C7-F0BD-9844-ADFD-C994ACD42BD3}" srcOrd="3" destOrd="0" presId="urn:microsoft.com/office/officeart/2008/layout/HorizontalMultiLevelHierarchy"/>
    <dgm:cxn modelId="{13AA0F62-992D-984E-ABD1-38BE2C5573DB}" type="presParOf" srcId="{6E0989C7-F0BD-9844-ADFD-C994ACD42BD3}" destId="{77D643AB-7F02-9448-8A0B-DE0CC5EAB8E4}" srcOrd="0" destOrd="0" presId="urn:microsoft.com/office/officeart/2008/layout/HorizontalMultiLevelHierarchy"/>
    <dgm:cxn modelId="{41D75205-62BA-4E42-80E9-6203D2ABA239}" type="presParOf" srcId="{6E0989C7-F0BD-9844-ADFD-C994ACD42BD3}" destId="{7895954E-CACB-6B49-A457-EFD99797CCCF}" srcOrd="1" destOrd="0" presId="urn:microsoft.com/office/officeart/2008/layout/HorizontalMultiLevelHierarchy"/>
    <dgm:cxn modelId="{E2BCBC7B-9B5B-C544-93D7-575AD269B607}" type="presParOf" srcId="{7C0F5688-01F5-0F4D-B360-4FE6FCE513A2}" destId="{383A14F8-F245-2448-ADC3-8E8BFDCCF8AA}" srcOrd="4" destOrd="0" presId="urn:microsoft.com/office/officeart/2008/layout/HorizontalMultiLevelHierarchy"/>
    <dgm:cxn modelId="{C4A8D0EC-2106-A94F-A818-D184F8676AAD}" type="presParOf" srcId="{383A14F8-F245-2448-ADC3-8E8BFDCCF8AA}" destId="{B9DFB4CE-D4AC-EF41-8596-1C70BDB51C42}" srcOrd="0" destOrd="0" presId="urn:microsoft.com/office/officeart/2008/layout/HorizontalMultiLevelHierarchy"/>
    <dgm:cxn modelId="{F7341A46-32F5-0742-BD97-55C2F3503965}" type="presParOf" srcId="{7C0F5688-01F5-0F4D-B360-4FE6FCE513A2}" destId="{0C75410C-4878-E442-9D1B-CAC47799B01B}" srcOrd="5" destOrd="0" presId="urn:microsoft.com/office/officeart/2008/layout/HorizontalMultiLevelHierarchy"/>
    <dgm:cxn modelId="{2375D9C4-6399-FA40-AD2F-07807E5F36AB}" type="presParOf" srcId="{0C75410C-4878-E442-9D1B-CAC47799B01B}" destId="{0F343EE3-46A5-C545-9885-47C5DB7347CC}" srcOrd="0" destOrd="0" presId="urn:microsoft.com/office/officeart/2008/layout/HorizontalMultiLevelHierarchy"/>
    <dgm:cxn modelId="{09A5AA30-76C4-9743-877B-49AF99D1E63F}" type="presParOf" srcId="{0C75410C-4878-E442-9D1B-CAC47799B01B}" destId="{9BFE931B-BD9E-1647-9A22-84B271A943B6}" srcOrd="1" destOrd="0" presId="urn:microsoft.com/office/officeart/2008/layout/HorizontalMultiLevelHierarchy"/>
    <dgm:cxn modelId="{46E53BB9-116C-154D-BBF8-55C17DC10368}" type="presParOf" srcId="{7C0F5688-01F5-0F4D-B360-4FE6FCE513A2}" destId="{A4E5D9A5-0CEE-544A-95C6-248F34331C74}" srcOrd="6" destOrd="0" presId="urn:microsoft.com/office/officeart/2008/layout/HorizontalMultiLevelHierarchy"/>
    <dgm:cxn modelId="{122F3C7D-47CA-0F44-96E9-5AAA609A77AD}" type="presParOf" srcId="{A4E5D9A5-0CEE-544A-95C6-248F34331C74}" destId="{ECECF058-E4F5-C245-84D0-97A0500CA6EA}" srcOrd="0" destOrd="0" presId="urn:microsoft.com/office/officeart/2008/layout/HorizontalMultiLevelHierarchy"/>
    <dgm:cxn modelId="{3FBCB3DB-3A3A-7D41-A7D2-F766731D4BF7}" type="presParOf" srcId="{7C0F5688-01F5-0F4D-B360-4FE6FCE513A2}" destId="{2BF7F921-B11B-AF4D-8379-6EB8725F8C4F}" srcOrd="7" destOrd="0" presId="urn:microsoft.com/office/officeart/2008/layout/HorizontalMultiLevelHierarchy"/>
    <dgm:cxn modelId="{B8953BB0-1BEF-FE4D-9FC8-3B126731C322}" type="presParOf" srcId="{2BF7F921-B11B-AF4D-8379-6EB8725F8C4F}" destId="{3E937EE0-4140-A14E-BA19-5DBC859D7988}" srcOrd="0" destOrd="0" presId="urn:microsoft.com/office/officeart/2008/layout/HorizontalMultiLevelHierarchy"/>
    <dgm:cxn modelId="{0BACEAFE-7CCD-AA4F-874B-E598C8CF3DBB}" type="presParOf" srcId="{2BF7F921-B11B-AF4D-8379-6EB8725F8C4F}" destId="{8F72C5D7-EA26-0040-8FD2-CC453CB59DF5}"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9DAEFD-7FA8-1444-B956-D4F29DA19AED}">
      <dsp:nvSpPr>
        <dsp:cNvPr id="0" name=""/>
        <dsp:cNvSpPr/>
      </dsp:nvSpPr>
      <dsp:spPr>
        <a:xfrm>
          <a:off x="3713372" y="1637"/>
          <a:ext cx="2205917" cy="1102958"/>
        </a:xfrm>
        <a:prstGeom prst="roundRect">
          <a:avLst>
            <a:gd name="adj" fmla="val 10000"/>
          </a:avLst>
        </a:prstGeom>
        <a:solidFill>
          <a:srgbClr val="00B0F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en-US" sz="1800" b="1" kern="1200" dirty="0"/>
            <a:t>EPISCOPACY</a:t>
          </a:r>
        </a:p>
        <a:p>
          <a:pPr marL="0" lvl="0" indent="0" algn="ctr" defTabSz="800100">
            <a:lnSpc>
              <a:spcPct val="100000"/>
            </a:lnSpc>
            <a:spcBef>
              <a:spcPct val="0"/>
            </a:spcBef>
            <a:spcAft>
              <a:spcPts val="0"/>
            </a:spcAft>
            <a:buNone/>
          </a:pPr>
          <a:r>
            <a:rPr lang="en-US" sz="1100" kern="1200" dirty="0"/>
            <a:t>Council of Bishops</a:t>
          </a:r>
        </a:p>
        <a:p>
          <a:pPr marL="0" lvl="0" indent="0" algn="ctr" defTabSz="800100">
            <a:lnSpc>
              <a:spcPct val="100000"/>
            </a:lnSpc>
            <a:spcBef>
              <a:spcPct val="0"/>
            </a:spcBef>
            <a:spcAft>
              <a:spcPts val="0"/>
            </a:spcAft>
            <a:buNone/>
          </a:pPr>
          <a:r>
            <a:rPr lang="en-US" sz="1100" kern="1200" dirty="0"/>
            <a:t>College of Bishops</a:t>
          </a:r>
        </a:p>
        <a:p>
          <a:pPr marL="0" lvl="0" indent="0" algn="ctr" defTabSz="800100">
            <a:lnSpc>
              <a:spcPct val="100000"/>
            </a:lnSpc>
            <a:spcBef>
              <a:spcPct val="0"/>
            </a:spcBef>
            <a:spcAft>
              <a:spcPts val="0"/>
            </a:spcAft>
            <a:buNone/>
          </a:pPr>
          <a:r>
            <a:rPr lang="en-US" sz="1100" kern="1200" dirty="0"/>
            <a:t>Resident Bishops</a:t>
          </a:r>
          <a:endParaRPr lang="en-US" sz="1200" kern="1200" dirty="0"/>
        </a:p>
        <a:p>
          <a:pPr marL="0" lvl="0" indent="0" algn="ctr" defTabSz="800100">
            <a:lnSpc>
              <a:spcPct val="100000"/>
            </a:lnSpc>
            <a:spcBef>
              <a:spcPct val="0"/>
            </a:spcBef>
            <a:spcAft>
              <a:spcPts val="0"/>
            </a:spcAft>
            <a:buNone/>
          </a:pPr>
          <a:r>
            <a:rPr lang="en-US" sz="1100" kern="1200" dirty="0"/>
            <a:t>Const. ¶¶ 46-55</a:t>
          </a:r>
        </a:p>
      </dsp:txBody>
      <dsp:txXfrm>
        <a:off x="3745677" y="33942"/>
        <a:ext cx="2141307" cy="1038348"/>
      </dsp:txXfrm>
    </dsp:sp>
    <dsp:sp modelId="{62A74091-6F85-2D43-969B-E86C79FE4B7D}">
      <dsp:nvSpPr>
        <dsp:cNvPr id="0" name=""/>
        <dsp:cNvSpPr/>
      </dsp:nvSpPr>
      <dsp:spPr>
        <a:xfrm rot="3600000">
          <a:off x="5151879" y="1938627"/>
          <a:ext cx="1151631" cy="386035"/>
        </a:xfrm>
        <a:prstGeom prst="leftRightArrow">
          <a:avLst>
            <a:gd name="adj1" fmla="val 60000"/>
            <a:gd name="adj2" fmla="val 50000"/>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5267690" y="2015834"/>
        <a:ext cx="920010" cy="231621"/>
      </dsp:txXfrm>
    </dsp:sp>
    <dsp:sp modelId="{6EF8588A-E5A9-4C49-B355-7F3B5E1DD8A8}">
      <dsp:nvSpPr>
        <dsp:cNvPr id="0" name=""/>
        <dsp:cNvSpPr/>
      </dsp:nvSpPr>
      <dsp:spPr>
        <a:xfrm>
          <a:off x="5536100" y="3158695"/>
          <a:ext cx="2205917" cy="1102958"/>
        </a:xfrm>
        <a:prstGeom prst="roundRect">
          <a:avLst>
            <a:gd name="adj" fmla="val 10000"/>
          </a:avLst>
        </a:prstGeom>
        <a:solidFill>
          <a:srgbClr val="FFC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00000"/>
            </a:lnSpc>
            <a:spcBef>
              <a:spcPct val="0"/>
            </a:spcBef>
            <a:spcAft>
              <a:spcPts val="0"/>
            </a:spcAft>
            <a:buNone/>
          </a:pPr>
          <a:r>
            <a:rPr lang="en-US" sz="1800" b="1" kern="1200" dirty="0"/>
            <a:t>JUDICIARY</a:t>
          </a:r>
        </a:p>
        <a:p>
          <a:pPr marL="0" lvl="0" indent="0" algn="ctr" defTabSz="800100">
            <a:lnSpc>
              <a:spcPct val="100000"/>
            </a:lnSpc>
            <a:spcBef>
              <a:spcPct val="0"/>
            </a:spcBef>
            <a:spcAft>
              <a:spcPts val="0"/>
            </a:spcAft>
            <a:buNone/>
          </a:pPr>
          <a:r>
            <a:rPr lang="en-US" sz="1100" kern="1200" dirty="0"/>
            <a:t>Judicial Council</a:t>
          </a:r>
        </a:p>
        <a:p>
          <a:pPr marL="0" lvl="0" indent="0" algn="ctr" defTabSz="800100">
            <a:lnSpc>
              <a:spcPct val="100000"/>
            </a:lnSpc>
            <a:spcBef>
              <a:spcPct val="0"/>
            </a:spcBef>
            <a:spcAft>
              <a:spcPts val="0"/>
            </a:spcAft>
            <a:buNone/>
          </a:pPr>
          <a:r>
            <a:rPr lang="en-US" sz="1100" kern="1200" dirty="0"/>
            <a:t>Committees on Appeals, Judicial Courts</a:t>
          </a:r>
        </a:p>
        <a:p>
          <a:pPr marL="0" lvl="0" indent="0" algn="ctr" defTabSz="800100">
            <a:lnSpc>
              <a:spcPct val="100000"/>
            </a:lnSpc>
            <a:spcBef>
              <a:spcPct val="0"/>
            </a:spcBef>
            <a:spcAft>
              <a:spcPts val="0"/>
            </a:spcAft>
            <a:buNone/>
          </a:pPr>
          <a:r>
            <a:rPr lang="en-US" sz="1100" kern="1200" dirty="0"/>
            <a:t>Const. ¶¶ 56-59</a:t>
          </a:r>
        </a:p>
      </dsp:txBody>
      <dsp:txXfrm>
        <a:off x="5568405" y="3191000"/>
        <a:ext cx="2141307" cy="1038348"/>
      </dsp:txXfrm>
    </dsp:sp>
    <dsp:sp modelId="{D2916253-EAF9-E149-8847-DEC7E8D687BD}">
      <dsp:nvSpPr>
        <dsp:cNvPr id="0" name=""/>
        <dsp:cNvSpPr/>
      </dsp:nvSpPr>
      <dsp:spPr>
        <a:xfrm rot="10800000">
          <a:off x="4240515" y="3517156"/>
          <a:ext cx="1151631" cy="386035"/>
        </a:xfrm>
        <a:prstGeom prst="leftRightArrow">
          <a:avLst>
            <a:gd name="adj1" fmla="val 60000"/>
            <a:gd name="adj2" fmla="val 50000"/>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rot="10800000">
        <a:off x="4356325" y="3594363"/>
        <a:ext cx="920010" cy="231621"/>
      </dsp:txXfrm>
    </dsp:sp>
    <dsp:sp modelId="{7346BDD6-D891-5544-8E24-6235BF13CB22}">
      <dsp:nvSpPr>
        <dsp:cNvPr id="0" name=""/>
        <dsp:cNvSpPr/>
      </dsp:nvSpPr>
      <dsp:spPr>
        <a:xfrm>
          <a:off x="1890644" y="3158695"/>
          <a:ext cx="2205917" cy="1102958"/>
        </a:xfrm>
        <a:prstGeom prst="roundRect">
          <a:avLst>
            <a:gd name="adj" fmla="val 10000"/>
          </a:avLst>
        </a:prstGeom>
        <a:solidFill>
          <a:srgbClr val="92D05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ts val="0"/>
            </a:spcAft>
            <a:buNone/>
          </a:pPr>
          <a:r>
            <a:rPr lang="en-US" sz="1800" b="1" kern="1200" dirty="0"/>
            <a:t>CONFERENCES</a:t>
          </a:r>
        </a:p>
        <a:p>
          <a:pPr marL="0" lvl="0" indent="0" algn="ctr" defTabSz="800100">
            <a:lnSpc>
              <a:spcPct val="90000"/>
            </a:lnSpc>
            <a:spcBef>
              <a:spcPct val="0"/>
            </a:spcBef>
            <a:spcAft>
              <a:spcPts val="0"/>
            </a:spcAft>
            <a:buNone/>
          </a:pPr>
          <a:r>
            <a:rPr lang="en-US" sz="1100" kern="1200" dirty="0"/>
            <a:t>General, Jurisdictional, Central, Annual, District, Charge Conference </a:t>
          </a:r>
        </a:p>
        <a:p>
          <a:pPr marL="0" lvl="0" indent="0" algn="ctr" defTabSz="800100">
            <a:lnSpc>
              <a:spcPct val="90000"/>
            </a:lnSpc>
            <a:spcBef>
              <a:spcPct val="0"/>
            </a:spcBef>
            <a:spcAft>
              <a:spcPts val="0"/>
            </a:spcAft>
            <a:buNone/>
          </a:pPr>
          <a:r>
            <a:rPr lang="en-US" sz="1050" kern="1200" dirty="0"/>
            <a:t>Const. ¶¶ 9-45</a:t>
          </a:r>
          <a:endParaRPr lang="en-US" sz="1200" kern="1200" dirty="0"/>
        </a:p>
      </dsp:txBody>
      <dsp:txXfrm>
        <a:off x="1922949" y="3191000"/>
        <a:ext cx="2141307" cy="1038348"/>
      </dsp:txXfrm>
    </dsp:sp>
    <dsp:sp modelId="{366B06BF-4955-C445-BD6B-65B64BAAAFAC}">
      <dsp:nvSpPr>
        <dsp:cNvPr id="0" name=""/>
        <dsp:cNvSpPr/>
      </dsp:nvSpPr>
      <dsp:spPr>
        <a:xfrm rot="18000000">
          <a:off x="3329151" y="1938627"/>
          <a:ext cx="1151631" cy="386035"/>
        </a:xfrm>
        <a:prstGeom prst="leftRightArrow">
          <a:avLst>
            <a:gd name="adj1" fmla="val 60000"/>
            <a:gd name="adj2" fmla="val 50000"/>
          </a:avLst>
        </a:prstGeom>
        <a:gradFill rotWithShape="0">
          <a:gsLst>
            <a:gs pos="0">
              <a:schemeClr val="accent1">
                <a:tint val="60000"/>
                <a:hueOff val="0"/>
                <a:satOff val="0"/>
                <a:lumOff val="0"/>
                <a:alphaOff val="0"/>
                <a:tint val="96000"/>
                <a:lumMod val="104000"/>
              </a:schemeClr>
            </a:gs>
            <a:gs pos="100000">
              <a:schemeClr val="accent1">
                <a:tint val="6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3444962" y="2015834"/>
        <a:ext cx="920010" cy="2316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F593C4-89A1-B540-BE2C-727721D5E9B6}">
      <dsp:nvSpPr>
        <dsp:cNvPr id="0" name=""/>
        <dsp:cNvSpPr/>
      </dsp:nvSpPr>
      <dsp:spPr>
        <a:xfrm>
          <a:off x="4265940" y="1456594"/>
          <a:ext cx="3018184" cy="523817"/>
        </a:xfrm>
        <a:custGeom>
          <a:avLst/>
          <a:gdLst/>
          <a:ahLst/>
          <a:cxnLst/>
          <a:rect l="0" t="0" r="0" b="0"/>
          <a:pathLst>
            <a:path>
              <a:moveTo>
                <a:pt x="0" y="0"/>
              </a:moveTo>
              <a:lnTo>
                <a:pt x="0" y="261908"/>
              </a:lnTo>
              <a:lnTo>
                <a:pt x="3018184" y="261908"/>
              </a:lnTo>
              <a:lnTo>
                <a:pt x="3018184" y="523817"/>
              </a:lnTo>
            </a:path>
          </a:pathLst>
        </a:custGeom>
        <a:noFill/>
        <a:ln w="9525" cap="rnd"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2709A5F-D7C0-9847-B7E3-77F30E4F1BF7}">
      <dsp:nvSpPr>
        <dsp:cNvPr id="0" name=""/>
        <dsp:cNvSpPr/>
      </dsp:nvSpPr>
      <dsp:spPr>
        <a:xfrm>
          <a:off x="4220220" y="1456594"/>
          <a:ext cx="91440" cy="523817"/>
        </a:xfrm>
        <a:custGeom>
          <a:avLst/>
          <a:gdLst/>
          <a:ahLst/>
          <a:cxnLst/>
          <a:rect l="0" t="0" r="0" b="0"/>
          <a:pathLst>
            <a:path>
              <a:moveTo>
                <a:pt x="45720" y="0"/>
              </a:moveTo>
              <a:lnTo>
                <a:pt x="45720" y="523817"/>
              </a:lnTo>
            </a:path>
          </a:pathLst>
        </a:custGeom>
        <a:noFill/>
        <a:ln w="9525" cap="rnd"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E7C6A96-F89D-1345-B0D1-072BBFEF044E}">
      <dsp:nvSpPr>
        <dsp:cNvPr id="0" name=""/>
        <dsp:cNvSpPr/>
      </dsp:nvSpPr>
      <dsp:spPr>
        <a:xfrm>
          <a:off x="1247756" y="1456594"/>
          <a:ext cx="3018184" cy="523817"/>
        </a:xfrm>
        <a:custGeom>
          <a:avLst/>
          <a:gdLst/>
          <a:ahLst/>
          <a:cxnLst/>
          <a:rect l="0" t="0" r="0" b="0"/>
          <a:pathLst>
            <a:path>
              <a:moveTo>
                <a:pt x="3018184" y="0"/>
              </a:moveTo>
              <a:lnTo>
                <a:pt x="3018184" y="261908"/>
              </a:lnTo>
              <a:lnTo>
                <a:pt x="0" y="261908"/>
              </a:lnTo>
              <a:lnTo>
                <a:pt x="0" y="523817"/>
              </a:lnTo>
            </a:path>
          </a:pathLst>
        </a:custGeom>
        <a:noFill/>
        <a:ln w="9525" cap="rnd"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7670D13-B26C-924F-A358-C26F1A68C5EA}">
      <dsp:nvSpPr>
        <dsp:cNvPr id="0" name=""/>
        <dsp:cNvSpPr/>
      </dsp:nvSpPr>
      <dsp:spPr>
        <a:xfrm>
          <a:off x="2346961" y="209410"/>
          <a:ext cx="3837957" cy="1247183"/>
        </a:xfrm>
        <a:prstGeom prst="rect">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t>There are 3 types of Separation of Powers</a:t>
          </a:r>
        </a:p>
      </dsp:txBody>
      <dsp:txXfrm>
        <a:off x="2346961" y="209410"/>
        <a:ext cx="3837957" cy="1247183"/>
      </dsp:txXfrm>
    </dsp:sp>
    <dsp:sp modelId="{B3A084C8-3F26-554E-B4E2-8FB2A29C2426}">
      <dsp:nvSpPr>
        <dsp:cNvPr id="0" name=""/>
        <dsp:cNvSpPr/>
      </dsp:nvSpPr>
      <dsp:spPr>
        <a:xfrm>
          <a:off x="572" y="1980411"/>
          <a:ext cx="2494367" cy="1247183"/>
        </a:xfrm>
        <a:prstGeom prst="rect">
          <a:avLst/>
        </a:prstGeom>
        <a:solidFill>
          <a:schemeClr val="bg1">
            <a:lumMod val="75000"/>
          </a:schemeClr>
        </a:solidFill>
        <a:ln>
          <a:solidFill>
            <a:schemeClr val="tx2">
              <a:lumMod val="60000"/>
              <a:lumOff val="40000"/>
            </a:schemeClr>
          </a:solid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3600" kern="1200" dirty="0"/>
            <a:t>Structural</a:t>
          </a:r>
        </a:p>
      </dsp:txBody>
      <dsp:txXfrm>
        <a:off x="572" y="1980411"/>
        <a:ext cx="2494367" cy="1247183"/>
      </dsp:txXfrm>
    </dsp:sp>
    <dsp:sp modelId="{758E391D-05BB-4942-BFEF-C1AF28F2BC45}">
      <dsp:nvSpPr>
        <dsp:cNvPr id="0" name=""/>
        <dsp:cNvSpPr/>
      </dsp:nvSpPr>
      <dsp:spPr>
        <a:xfrm>
          <a:off x="3018756" y="1980411"/>
          <a:ext cx="2494367" cy="1247183"/>
        </a:xfrm>
        <a:prstGeom prst="rect">
          <a:avLst/>
        </a:prstGeom>
        <a:solidFill>
          <a:schemeClr val="accent6">
            <a:lumMod val="75000"/>
          </a:schemeClr>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3600" kern="1200" dirty="0"/>
            <a:t>Legislative</a:t>
          </a:r>
        </a:p>
      </dsp:txBody>
      <dsp:txXfrm>
        <a:off x="3018756" y="1980411"/>
        <a:ext cx="2494367" cy="1247183"/>
      </dsp:txXfrm>
    </dsp:sp>
    <dsp:sp modelId="{6BD4B9E8-3F6D-7E40-91B1-71415FA94AED}">
      <dsp:nvSpPr>
        <dsp:cNvPr id="0" name=""/>
        <dsp:cNvSpPr/>
      </dsp:nvSpPr>
      <dsp:spPr>
        <a:xfrm>
          <a:off x="6036941" y="1980411"/>
          <a:ext cx="2494367" cy="1247183"/>
        </a:xfrm>
        <a:prstGeom prst="rect">
          <a:avLst/>
        </a:prstGeom>
        <a:solidFill>
          <a:srgbClr val="FFC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n-US" sz="3600" kern="1200" dirty="0"/>
            <a:t>Procedural</a:t>
          </a:r>
        </a:p>
      </dsp:txBody>
      <dsp:txXfrm>
        <a:off x="6036941" y="1980411"/>
        <a:ext cx="2494367" cy="12471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F10F65-A08C-704A-A47E-664543F48ABB}">
      <dsp:nvSpPr>
        <dsp:cNvPr id="0" name=""/>
        <dsp:cNvSpPr/>
      </dsp:nvSpPr>
      <dsp:spPr>
        <a:xfrm>
          <a:off x="3480401" y="1574"/>
          <a:ext cx="1954596" cy="977298"/>
        </a:xfrm>
        <a:prstGeom prst="roundRect">
          <a:avLst>
            <a:gd name="adj" fmla="val 10000"/>
          </a:avLst>
        </a:prstGeom>
        <a:solidFill>
          <a:srgbClr val="00B0F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SUPERINTENDING PROCESS</a:t>
          </a:r>
        </a:p>
        <a:p>
          <a:pPr marL="0" lvl="0" indent="0" algn="ctr" defTabSz="755650">
            <a:lnSpc>
              <a:spcPct val="90000"/>
            </a:lnSpc>
            <a:spcBef>
              <a:spcPct val="0"/>
            </a:spcBef>
            <a:spcAft>
              <a:spcPct val="35000"/>
            </a:spcAft>
            <a:buNone/>
          </a:pPr>
          <a:r>
            <a:rPr lang="en-US" sz="1600" kern="1200" dirty="0"/>
            <a:t>Bishop &amp; Cabinet</a:t>
          </a:r>
        </a:p>
      </dsp:txBody>
      <dsp:txXfrm>
        <a:off x="3509025" y="30198"/>
        <a:ext cx="1897348" cy="920050"/>
      </dsp:txXfrm>
    </dsp:sp>
    <dsp:sp modelId="{827C352A-4820-2D46-B22C-1EF299688617}">
      <dsp:nvSpPr>
        <dsp:cNvPr id="0" name=""/>
        <dsp:cNvSpPr/>
      </dsp:nvSpPr>
      <dsp:spPr>
        <a:xfrm rot="3600000">
          <a:off x="4754945" y="1718097"/>
          <a:ext cx="1020821" cy="342054"/>
        </a:xfrm>
        <a:prstGeom prst="mathNotEqual">
          <a:avLst/>
        </a:prstGeom>
        <a:solidFill>
          <a:schemeClr val="tx1"/>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857561" y="1786508"/>
        <a:ext cx="815589" cy="205232"/>
      </dsp:txXfrm>
    </dsp:sp>
    <dsp:sp modelId="{DA98AA5F-1289-BB4E-B580-42E32CA2D8B9}">
      <dsp:nvSpPr>
        <dsp:cNvPr id="0" name=""/>
        <dsp:cNvSpPr/>
      </dsp:nvSpPr>
      <dsp:spPr>
        <a:xfrm>
          <a:off x="5095713" y="2799376"/>
          <a:ext cx="1954596" cy="977298"/>
        </a:xfrm>
        <a:prstGeom prst="roundRect">
          <a:avLst>
            <a:gd name="adj" fmla="val 10000"/>
          </a:avLst>
        </a:prstGeom>
        <a:solidFill>
          <a:srgbClr val="FFC00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JUDICIAL</a:t>
          </a:r>
          <a:r>
            <a:rPr lang="en-US" sz="1800" kern="1200" dirty="0"/>
            <a:t> </a:t>
          </a:r>
          <a:r>
            <a:rPr lang="en-US" sz="1600" kern="1200" dirty="0"/>
            <a:t>PROCESS</a:t>
          </a:r>
          <a:endParaRPr lang="en-US" sz="1800" kern="1200" dirty="0"/>
        </a:p>
        <a:p>
          <a:pPr marL="0" lvl="0" indent="0" algn="ctr" defTabSz="711200">
            <a:lnSpc>
              <a:spcPct val="90000"/>
            </a:lnSpc>
            <a:spcBef>
              <a:spcPct val="0"/>
            </a:spcBef>
            <a:spcAft>
              <a:spcPct val="35000"/>
            </a:spcAft>
            <a:buNone/>
          </a:pPr>
          <a:r>
            <a:rPr lang="en-US" sz="1400" kern="1200" dirty="0"/>
            <a:t>COI, Trial Court, COA, JC</a:t>
          </a:r>
        </a:p>
      </dsp:txBody>
      <dsp:txXfrm>
        <a:off x="5124337" y="2828000"/>
        <a:ext cx="1897348" cy="920050"/>
      </dsp:txXfrm>
    </dsp:sp>
    <dsp:sp modelId="{FEB03DCA-4D80-C941-B30E-88B522818CD8}">
      <dsp:nvSpPr>
        <dsp:cNvPr id="0" name=""/>
        <dsp:cNvSpPr/>
      </dsp:nvSpPr>
      <dsp:spPr>
        <a:xfrm rot="10800000">
          <a:off x="3947289" y="3116998"/>
          <a:ext cx="1020821" cy="342054"/>
        </a:xfrm>
        <a:prstGeom prst="mathNotEqual">
          <a:avLst/>
        </a:prstGeom>
        <a:solidFill>
          <a:schemeClr val="tx1"/>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10800000">
        <a:off x="4049905" y="3185409"/>
        <a:ext cx="815589" cy="205232"/>
      </dsp:txXfrm>
    </dsp:sp>
    <dsp:sp modelId="{79851F11-5E50-D444-AE2E-211BB767218E}">
      <dsp:nvSpPr>
        <dsp:cNvPr id="0" name=""/>
        <dsp:cNvSpPr/>
      </dsp:nvSpPr>
      <dsp:spPr>
        <a:xfrm>
          <a:off x="1865089" y="2799376"/>
          <a:ext cx="1954596" cy="977298"/>
        </a:xfrm>
        <a:prstGeom prst="roundRect">
          <a:avLst>
            <a:gd name="adj" fmla="val 10000"/>
          </a:avLst>
        </a:prstGeom>
        <a:solidFill>
          <a:srgbClr val="92D050"/>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ADMINISTRATIVE PROCESS</a:t>
          </a:r>
        </a:p>
        <a:p>
          <a:pPr marL="0" lvl="0" indent="0" algn="ctr" defTabSz="711200">
            <a:lnSpc>
              <a:spcPct val="90000"/>
            </a:lnSpc>
            <a:spcBef>
              <a:spcPct val="0"/>
            </a:spcBef>
            <a:spcAft>
              <a:spcPct val="35000"/>
            </a:spcAft>
            <a:buNone/>
          </a:pPr>
          <a:r>
            <a:rPr lang="en-US" sz="1400" kern="1200" dirty="0"/>
            <a:t>BOM, CRC, ARC, AC</a:t>
          </a:r>
        </a:p>
      </dsp:txBody>
      <dsp:txXfrm>
        <a:off x="1893713" y="2828000"/>
        <a:ext cx="1897348" cy="920050"/>
      </dsp:txXfrm>
    </dsp:sp>
    <dsp:sp modelId="{83EF20FA-1021-864A-8302-B6A496090553}">
      <dsp:nvSpPr>
        <dsp:cNvPr id="0" name=""/>
        <dsp:cNvSpPr/>
      </dsp:nvSpPr>
      <dsp:spPr>
        <a:xfrm rot="18000000">
          <a:off x="3139633" y="1718097"/>
          <a:ext cx="1020821" cy="342054"/>
        </a:xfrm>
        <a:prstGeom prst="mathNotEqual">
          <a:avLst/>
        </a:prstGeom>
        <a:solidFill>
          <a:schemeClr val="tx1"/>
        </a:soli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242249" y="1786508"/>
        <a:ext cx="815589" cy="2052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A6781-D60A-2A4C-B4C8-723DAE8A7122}">
      <dsp:nvSpPr>
        <dsp:cNvPr id="0" name=""/>
        <dsp:cNvSpPr/>
      </dsp:nvSpPr>
      <dsp:spPr>
        <a:xfrm>
          <a:off x="7835" y="493244"/>
          <a:ext cx="2342033" cy="1734568"/>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Complaint</a:t>
          </a:r>
          <a:r>
            <a:rPr lang="en-US" sz="3100" kern="1200" dirty="0"/>
            <a:t> </a:t>
          </a:r>
          <a:r>
            <a:rPr lang="en-US" sz="2000" kern="1200" dirty="0"/>
            <a:t>¶ 363.2</a:t>
          </a:r>
          <a:endParaRPr lang="en-US" sz="3100" kern="1200" dirty="0"/>
        </a:p>
      </dsp:txBody>
      <dsp:txXfrm>
        <a:off x="58639" y="544048"/>
        <a:ext cx="2240425" cy="1632960"/>
      </dsp:txXfrm>
    </dsp:sp>
    <dsp:sp modelId="{D92C3A38-0374-4D41-975F-1CE430AA556B}">
      <dsp:nvSpPr>
        <dsp:cNvPr id="0" name=""/>
        <dsp:cNvSpPr/>
      </dsp:nvSpPr>
      <dsp:spPr>
        <a:xfrm>
          <a:off x="2584072" y="1070116"/>
          <a:ext cx="496511" cy="5808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2584072" y="1186281"/>
        <a:ext cx="347558" cy="348494"/>
      </dsp:txXfrm>
    </dsp:sp>
    <dsp:sp modelId="{0FD5500C-5149-A649-9417-9505B0E5C0EF}">
      <dsp:nvSpPr>
        <dsp:cNvPr id="0" name=""/>
        <dsp:cNvSpPr/>
      </dsp:nvSpPr>
      <dsp:spPr>
        <a:xfrm>
          <a:off x="3286683" y="493244"/>
          <a:ext cx="2342033" cy="1734568"/>
        </a:xfrm>
        <a:prstGeom prst="roundRect">
          <a:avLst>
            <a:gd name="adj" fmla="val 10000"/>
          </a:avLst>
        </a:prstGeom>
        <a:solidFill>
          <a:srgbClr val="00B0F0"/>
        </a:solidFill>
        <a:ln w="4762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Supervisory Response     </a:t>
          </a:r>
          <a:r>
            <a:rPr lang="en-US" sz="2000" kern="1200" dirty="0"/>
            <a:t>¶ 363.5</a:t>
          </a:r>
          <a:endParaRPr lang="en-US" sz="2600" kern="1200" dirty="0"/>
        </a:p>
      </dsp:txBody>
      <dsp:txXfrm>
        <a:off x="3337487" y="544048"/>
        <a:ext cx="2240425" cy="1632960"/>
      </dsp:txXfrm>
    </dsp:sp>
    <dsp:sp modelId="{C62F08E5-AA36-5D44-B32D-57B815737947}">
      <dsp:nvSpPr>
        <dsp:cNvPr id="0" name=""/>
        <dsp:cNvSpPr/>
      </dsp:nvSpPr>
      <dsp:spPr>
        <a:xfrm>
          <a:off x="5862920" y="1070116"/>
          <a:ext cx="496511" cy="58082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5862920" y="1186281"/>
        <a:ext cx="347558" cy="348494"/>
      </dsp:txXfrm>
    </dsp:sp>
    <dsp:sp modelId="{802AB301-AF92-F74D-ADE0-59ACE05D5187}">
      <dsp:nvSpPr>
        <dsp:cNvPr id="0" name=""/>
        <dsp:cNvSpPr/>
      </dsp:nvSpPr>
      <dsp:spPr>
        <a:xfrm>
          <a:off x="6565530" y="493244"/>
          <a:ext cx="2342033" cy="1734568"/>
        </a:xfrm>
        <a:prstGeom prst="roundRect">
          <a:avLst>
            <a:gd name="adj" fmla="val 10000"/>
          </a:avLst>
        </a:prstGeom>
        <a:solidFill>
          <a:srgbClr val="7030A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Just Resolution Process        </a:t>
          </a:r>
          <a:r>
            <a:rPr lang="en-US" sz="2000" kern="1200" dirty="0"/>
            <a:t>¶ 363.6</a:t>
          </a:r>
          <a:endParaRPr lang="en-US" sz="2600" kern="1200" dirty="0"/>
        </a:p>
      </dsp:txBody>
      <dsp:txXfrm>
        <a:off x="6616334" y="544048"/>
        <a:ext cx="2240425" cy="16329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E5D9A5-0CEE-544A-95C6-248F34331C74}">
      <dsp:nvSpPr>
        <dsp:cNvPr id="0" name=""/>
        <dsp:cNvSpPr/>
      </dsp:nvSpPr>
      <dsp:spPr>
        <a:xfrm>
          <a:off x="3866184" y="2250989"/>
          <a:ext cx="561126" cy="1603830"/>
        </a:xfrm>
        <a:custGeom>
          <a:avLst/>
          <a:gdLst/>
          <a:ahLst/>
          <a:cxnLst/>
          <a:rect l="0" t="0" r="0" b="0"/>
          <a:pathLst>
            <a:path>
              <a:moveTo>
                <a:pt x="0" y="0"/>
              </a:moveTo>
              <a:lnTo>
                <a:pt x="280563" y="0"/>
              </a:lnTo>
              <a:lnTo>
                <a:pt x="280563" y="1603830"/>
              </a:lnTo>
              <a:lnTo>
                <a:pt x="561126" y="160383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4104268" y="3010425"/>
        <a:ext cx="84957" cy="84957"/>
      </dsp:txXfrm>
    </dsp:sp>
    <dsp:sp modelId="{383A14F8-F245-2448-ADC3-8E8BFDCCF8AA}">
      <dsp:nvSpPr>
        <dsp:cNvPr id="0" name=""/>
        <dsp:cNvSpPr/>
      </dsp:nvSpPr>
      <dsp:spPr>
        <a:xfrm>
          <a:off x="3866184" y="2250989"/>
          <a:ext cx="561126" cy="534610"/>
        </a:xfrm>
        <a:custGeom>
          <a:avLst/>
          <a:gdLst/>
          <a:ahLst/>
          <a:cxnLst/>
          <a:rect l="0" t="0" r="0" b="0"/>
          <a:pathLst>
            <a:path>
              <a:moveTo>
                <a:pt x="0" y="0"/>
              </a:moveTo>
              <a:lnTo>
                <a:pt x="280563" y="0"/>
              </a:lnTo>
              <a:lnTo>
                <a:pt x="280563" y="534610"/>
              </a:lnTo>
              <a:lnTo>
                <a:pt x="561126" y="53461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27371" y="2498918"/>
        <a:ext cx="38751" cy="38751"/>
      </dsp:txXfrm>
    </dsp:sp>
    <dsp:sp modelId="{ED49E52C-5219-B547-8986-ACC1CD51CD21}">
      <dsp:nvSpPr>
        <dsp:cNvPr id="0" name=""/>
        <dsp:cNvSpPr/>
      </dsp:nvSpPr>
      <dsp:spPr>
        <a:xfrm>
          <a:off x="3866184" y="1716379"/>
          <a:ext cx="561126" cy="534610"/>
        </a:xfrm>
        <a:custGeom>
          <a:avLst/>
          <a:gdLst/>
          <a:ahLst/>
          <a:cxnLst/>
          <a:rect l="0" t="0" r="0" b="0"/>
          <a:pathLst>
            <a:path>
              <a:moveTo>
                <a:pt x="0" y="534610"/>
              </a:moveTo>
              <a:lnTo>
                <a:pt x="280563" y="534610"/>
              </a:lnTo>
              <a:lnTo>
                <a:pt x="280563" y="0"/>
              </a:lnTo>
              <a:lnTo>
                <a:pt x="561126"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127371" y="1964308"/>
        <a:ext cx="38751" cy="38751"/>
      </dsp:txXfrm>
    </dsp:sp>
    <dsp:sp modelId="{15BC7D0F-4451-364F-B6F2-5BBD72A914E4}">
      <dsp:nvSpPr>
        <dsp:cNvPr id="0" name=""/>
        <dsp:cNvSpPr/>
      </dsp:nvSpPr>
      <dsp:spPr>
        <a:xfrm>
          <a:off x="3866184" y="647159"/>
          <a:ext cx="561126" cy="1603830"/>
        </a:xfrm>
        <a:custGeom>
          <a:avLst/>
          <a:gdLst/>
          <a:ahLst/>
          <a:cxnLst/>
          <a:rect l="0" t="0" r="0" b="0"/>
          <a:pathLst>
            <a:path>
              <a:moveTo>
                <a:pt x="0" y="1603830"/>
              </a:moveTo>
              <a:lnTo>
                <a:pt x="280563" y="1603830"/>
              </a:lnTo>
              <a:lnTo>
                <a:pt x="280563" y="0"/>
              </a:lnTo>
              <a:lnTo>
                <a:pt x="561126"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US" sz="600" kern="1200"/>
        </a:p>
      </dsp:txBody>
      <dsp:txXfrm>
        <a:off x="4104268" y="1406595"/>
        <a:ext cx="84957" cy="84957"/>
      </dsp:txXfrm>
    </dsp:sp>
    <dsp:sp modelId="{B90CDEC1-6598-7547-94B7-CCBC691975E8}">
      <dsp:nvSpPr>
        <dsp:cNvPr id="0" name=""/>
        <dsp:cNvSpPr/>
      </dsp:nvSpPr>
      <dsp:spPr>
        <a:xfrm rot="16200000">
          <a:off x="1187506" y="1823301"/>
          <a:ext cx="4501979" cy="855376"/>
        </a:xfrm>
        <a:prstGeom prst="rect">
          <a:avLst/>
        </a:prstGeom>
        <a:solidFill>
          <a:srgbClr val="7030A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Bishop or designee conducts supervisory response within </a:t>
          </a:r>
          <a:r>
            <a:rPr lang="en-US" sz="2000" b="1" kern="1200" dirty="0"/>
            <a:t>90 days</a:t>
          </a:r>
        </a:p>
      </dsp:txBody>
      <dsp:txXfrm>
        <a:off x="1187506" y="1823301"/>
        <a:ext cx="4501979" cy="855376"/>
      </dsp:txXfrm>
    </dsp:sp>
    <dsp:sp modelId="{32F9D7DD-EAB7-CA4B-998A-F93AD974A065}">
      <dsp:nvSpPr>
        <dsp:cNvPr id="0" name=""/>
        <dsp:cNvSpPr/>
      </dsp:nvSpPr>
      <dsp:spPr>
        <a:xfrm>
          <a:off x="4427310" y="219471"/>
          <a:ext cx="2805633" cy="855376"/>
        </a:xfrm>
        <a:prstGeom prst="rect">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Dismissing with Cabinet consent ¶ 363.5(f)(1)</a:t>
          </a:r>
        </a:p>
      </dsp:txBody>
      <dsp:txXfrm>
        <a:off x="4427310" y="219471"/>
        <a:ext cx="2805633" cy="855376"/>
      </dsp:txXfrm>
    </dsp:sp>
    <dsp:sp modelId="{77D643AB-7F02-9448-8A0B-DE0CC5EAB8E4}">
      <dsp:nvSpPr>
        <dsp:cNvPr id="0" name=""/>
        <dsp:cNvSpPr/>
      </dsp:nvSpPr>
      <dsp:spPr>
        <a:xfrm>
          <a:off x="4427310" y="1288691"/>
          <a:ext cx="2805633" cy="855376"/>
        </a:xfrm>
        <a:prstGeom prst="rect">
          <a:avLst/>
        </a:prstGeom>
        <a:solidFill>
          <a:schemeClr val="accent2">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Initiating mediated attempt to produce a Just Resolution </a:t>
          </a:r>
        </a:p>
        <a:p>
          <a:pPr marL="0" lvl="0" indent="0" algn="ctr" defTabSz="666750">
            <a:lnSpc>
              <a:spcPct val="90000"/>
            </a:lnSpc>
            <a:spcBef>
              <a:spcPct val="0"/>
            </a:spcBef>
            <a:spcAft>
              <a:spcPct val="35000"/>
            </a:spcAft>
            <a:buNone/>
          </a:pPr>
          <a:r>
            <a:rPr lang="en-US" sz="1500" kern="1200" dirty="0"/>
            <a:t>¶ 363.5(f)(2)</a:t>
          </a:r>
        </a:p>
      </dsp:txBody>
      <dsp:txXfrm>
        <a:off x="4427310" y="1288691"/>
        <a:ext cx="2805633" cy="855376"/>
      </dsp:txXfrm>
    </dsp:sp>
    <dsp:sp modelId="{0F343EE3-46A5-C545-9885-47C5DB7347CC}">
      <dsp:nvSpPr>
        <dsp:cNvPr id="0" name=""/>
        <dsp:cNvSpPr/>
      </dsp:nvSpPr>
      <dsp:spPr>
        <a:xfrm>
          <a:off x="4427310" y="2357911"/>
          <a:ext cx="2805633" cy="855376"/>
        </a:xfrm>
        <a:prstGeom prst="rect">
          <a:avLst/>
        </a:prstGeom>
        <a:solidFill>
          <a:srgbClr val="00B0F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kumimoji="0" lang="en-VN" sz="1500" b="0" i="0" u="none" strike="noStrike" kern="1200" cap="none" spc="0" normalizeH="0" baseline="0" noProof="0" dirty="0">
              <a:ln>
                <a:noFill/>
              </a:ln>
              <a:solidFill>
                <a:prstClr val="white"/>
              </a:solidFill>
              <a:effectLst/>
              <a:uLnTx/>
              <a:uFillTx/>
              <a:latin typeface="Century Gothic" panose="020B0502020202020204"/>
              <a:ea typeface="+mn-ea"/>
              <a:cs typeface="+mn-cs"/>
            </a:rPr>
            <a:t>Referring to Counsel for the Church </a:t>
          </a:r>
        </a:p>
        <a:p>
          <a:pPr marL="0" lvl="0" indent="0" algn="ctr" defTabSz="666750">
            <a:lnSpc>
              <a:spcPct val="90000"/>
            </a:lnSpc>
            <a:spcBef>
              <a:spcPct val="0"/>
            </a:spcBef>
            <a:spcAft>
              <a:spcPct val="35000"/>
            </a:spcAft>
            <a:buNone/>
          </a:pPr>
          <a:r>
            <a:rPr lang="en-US" sz="1500" kern="1200" dirty="0">
              <a:solidFill>
                <a:schemeClr val="bg1"/>
              </a:solidFill>
            </a:rPr>
            <a:t>¶¶ 363.5(f)(3), </a:t>
          </a:r>
          <a:r>
            <a:rPr kumimoji="0" lang="en-VN" sz="1500" b="0" i="0" u="none" strike="noStrike" kern="1200" cap="none" spc="0" normalizeH="0" baseline="0" noProof="0" dirty="0">
              <a:ln>
                <a:noFill/>
              </a:ln>
              <a:solidFill>
                <a:prstClr val="white"/>
              </a:solidFill>
              <a:effectLst/>
              <a:uLnTx/>
              <a:uFillTx/>
              <a:latin typeface="Century Gothic" panose="020B0502020202020204"/>
              <a:ea typeface="+mn-ea"/>
              <a:cs typeface="+mn-cs"/>
            </a:rPr>
            <a:t>2704.2 </a:t>
          </a:r>
          <a:endParaRPr lang="en-US" sz="1500" kern="1200" dirty="0"/>
        </a:p>
      </dsp:txBody>
      <dsp:txXfrm>
        <a:off x="4427310" y="2357911"/>
        <a:ext cx="2805633" cy="855376"/>
      </dsp:txXfrm>
    </dsp:sp>
    <dsp:sp modelId="{3E937EE0-4140-A14E-BA19-5DBC859D7988}">
      <dsp:nvSpPr>
        <dsp:cNvPr id="0" name=""/>
        <dsp:cNvSpPr/>
      </dsp:nvSpPr>
      <dsp:spPr>
        <a:xfrm>
          <a:off x="4427310" y="3427131"/>
          <a:ext cx="2805633" cy="855376"/>
        </a:xfrm>
        <a:prstGeom prst="rect">
          <a:avLst/>
        </a:prstGeom>
        <a:solidFill>
          <a:srgbClr val="92D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Referring to BOM/CRC as administrative matter            ¶¶ 355.2(a), 364</a:t>
          </a:r>
        </a:p>
      </dsp:txBody>
      <dsp:txXfrm>
        <a:off x="4427310" y="3427131"/>
        <a:ext cx="2805633" cy="855376"/>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105278-C399-A645-A852-62918C2C03E6}" type="datetimeFigureOut">
              <a:rPr lang="en-VN" smtClean="0"/>
              <a:t>20/09/2025</a:t>
            </a:fld>
            <a:endParaRPr lang="en-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A77B2A-CCF3-E543-8FA5-EB1397BD5882}" type="slidenum">
              <a:rPr lang="en-VN" smtClean="0"/>
              <a:t>‹#›</a:t>
            </a:fld>
            <a:endParaRPr lang="en-VN"/>
          </a:p>
        </p:txBody>
      </p:sp>
    </p:spTree>
    <p:extLst>
      <p:ext uri="{BB962C8B-B14F-4D97-AF65-F5344CB8AC3E}">
        <p14:creationId xmlns:p14="http://schemas.microsoft.com/office/powerpoint/2010/main" val="921136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7398C59F-5A18-487B-91D6-B955AACF2E5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0" name="Freeform 11">
              <a:extLst>
                <a:ext uri="{FF2B5EF4-FFF2-40B4-BE49-F238E27FC236}">
                  <a16:creationId xmlns:a16="http://schemas.microsoft.com/office/drawing/2014/main" id="{0557FAFE-C7C3-47EC-A4F5-9B21663192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VN"/>
            </a:p>
          </p:txBody>
        </p:sp>
        <p:sp>
          <p:nvSpPr>
            <p:cNvPr id="11" name="Freeform 12">
              <a:extLst>
                <a:ext uri="{FF2B5EF4-FFF2-40B4-BE49-F238E27FC236}">
                  <a16:creationId xmlns:a16="http://schemas.microsoft.com/office/drawing/2014/main" id="{95BC28FB-3882-4674-9D79-EA58BEB7CE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VN"/>
            </a:p>
          </p:txBody>
        </p:sp>
        <p:sp>
          <p:nvSpPr>
            <p:cNvPr id="12" name="Freeform 13">
              <a:extLst>
                <a:ext uri="{FF2B5EF4-FFF2-40B4-BE49-F238E27FC236}">
                  <a16:creationId xmlns:a16="http://schemas.microsoft.com/office/drawing/2014/main" id="{9C6EC892-83F9-402F-8552-0AD7C0556E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VN"/>
            </a:p>
          </p:txBody>
        </p:sp>
        <p:sp>
          <p:nvSpPr>
            <p:cNvPr id="13" name="Freeform 14">
              <a:extLst>
                <a:ext uri="{FF2B5EF4-FFF2-40B4-BE49-F238E27FC236}">
                  <a16:creationId xmlns:a16="http://schemas.microsoft.com/office/drawing/2014/main" id="{18387766-037C-4EF0-8471-D19CBF2A4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VN"/>
            </a:p>
          </p:txBody>
        </p:sp>
        <p:sp>
          <p:nvSpPr>
            <p:cNvPr id="14" name="Freeform 15">
              <a:extLst>
                <a:ext uri="{FF2B5EF4-FFF2-40B4-BE49-F238E27FC236}">
                  <a16:creationId xmlns:a16="http://schemas.microsoft.com/office/drawing/2014/main" id="{1E364F38-6F3A-476A-93E6-962EA817C4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VN"/>
            </a:p>
          </p:txBody>
        </p:sp>
        <p:sp>
          <p:nvSpPr>
            <p:cNvPr id="15" name="Freeform 16">
              <a:extLst>
                <a:ext uri="{FF2B5EF4-FFF2-40B4-BE49-F238E27FC236}">
                  <a16:creationId xmlns:a16="http://schemas.microsoft.com/office/drawing/2014/main" id="{35C335A4-1E67-4293-8BE2-DFB085D4FB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VN"/>
            </a:p>
          </p:txBody>
        </p:sp>
        <p:sp>
          <p:nvSpPr>
            <p:cNvPr id="16" name="Freeform 17">
              <a:extLst>
                <a:ext uri="{FF2B5EF4-FFF2-40B4-BE49-F238E27FC236}">
                  <a16:creationId xmlns:a16="http://schemas.microsoft.com/office/drawing/2014/main" id="{9A8A0F10-2C98-4297-9F92-5D95533927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VN"/>
            </a:p>
          </p:txBody>
        </p:sp>
        <p:sp>
          <p:nvSpPr>
            <p:cNvPr id="17" name="Freeform 18">
              <a:extLst>
                <a:ext uri="{FF2B5EF4-FFF2-40B4-BE49-F238E27FC236}">
                  <a16:creationId xmlns:a16="http://schemas.microsoft.com/office/drawing/2014/main" id="{C3B112A3-006E-4008-A778-DB5F6A09D5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VN"/>
            </a:p>
          </p:txBody>
        </p:sp>
        <p:sp>
          <p:nvSpPr>
            <p:cNvPr id="18" name="Freeform 19">
              <a:extLst>
                <a:ext uri="{FF2B5EF4-FFF2-40B4-BE49-F238E27FC236}">
                  <a16:creationId xmlns:a16="http://schemas.microsoft.com/office/drawing/2014/main" id="{E5E62767-5C25-4C49-9568-432433A3C5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VN"/>
            </a:p>
          </p:txBody>
        </p:sp>
        <p:sp>
          <p:nvSpPr>
            <p:cNvPr id="19" name="Freeform 20">
              <a:extLst>
                <a:ext uri="{FF2B5EF4-FFF2-40B4-BE49-F238E27FC236}">
                  <a16:creationId xmlns:a16="http://schemas.microsoft.com/office/drawing/2014/main" id="{598EC006-77B1-42BA-B815-66CCB9B170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VN"/>
            </a:p>
          </p:txBody>
        </p:sp>
        <p:sp>
          <p:nvSpPr>
            <p:cNvPr id="20" name="Freeform 21">
              <a:extLst>
                <a:ext uri="{FF2B5EF4-FFF2-40B4-BE49-F238E27FC236}">
                  <a16:creationId xmlns:a16="http://schemas.microsoft.com/office/drawing/2014/main" id="{A144ED09-DA06-491D-95A8-AB3DED4329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VN"/>
            </a:p>
          </p:txBody>
        </p:sp>
        <p:sp>
          <p:nvSpPr>
            <p:cNvPr id="21" name="Freeform 22">
              <a:extLst>
                <a:ext uri="{FF2B5EF4-FFF2-40B4-BE49-F238E27FC236}">
                  <a16:creationId xmlns:a16="http://schemas.microsoft.com/office/drawing/2014/main" id="{1CB00BD2-11CD-4A38-8F38-02B0D1105E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VN"/>
            </a:p>
          </p:txBody>
        </p:sp>
      </p:grpSp>
      <p:grpSp>
        <p:nvGrpSpPr>
          <p:cNvPr id="23" name="Group 22">
            <a:extLst>
              <a:ext uri="{FF2B5EF4-FFF2-40B4-BE49-F238E27FC236}">
                <a16:creationId xmlns:a16="http://schemas.microsoft.com/office/drawing/2014/main" id="{520234FB-542E-4550-9C2F-1B56FD41A1C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786"/>
            <a:ext cx="2356675" cy="6854040"/>
            <a:chOff x="6627813" y="194833"/>
            <a:chExt cx="1952625" cy="5678918"/>
          </a:xfrm>
        </p:grpSpPr>
        <p:sp>
          <p:nvSpPr>
            <p:cNvPr id="24" name="Freeform 27">
              <a:extLst>
                <a:ext uri="{FF2B5EF4-FFF2-40B4-BE49-F238E27FC236}">
                  <a16:creationId xmlns:a16="http://schemas.microsoft.com/office/drawing/2014/main" id="{41FCE1F3-DEB3-47CD-90FF-7DABB4AF45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VN"/>
            </a:p>
          </p:txBody>
        </p:sp>
        <p:sp>
          <p:nvSpPr>
            <p:cNvPr id="25" name="Freeform 28">
              <a:extLst>
                <a:ext uri="{FF2B5EF4-FFF2-40B4-BE49-F238E27FC236}">
                  <a16:creationId xmlns:a16="http://schemas.microsoft.com/office/drawing/2014/main" id="{5708E488-C19B-452C-B197-6F1C34F6E7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VN"/>
            </a:p>
          </p:txBody>
        </p:sp>
        <p:sp>
          <p:nvSpPr>
            <p:cNvPr id="26" name="Freeform 29">
              <a:extLst>
                <a:ext uri="{FF2B5EF4-FFF2-40B4-BE49-F238E27FC236}">
                  <a16:creationId xmlns:a16="http://schemas.microsoft.com/office/drawing/2014/main" id="{89D3FD25-890E-4981-A71D-EE796873D7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VN"/>
            </a:p>
          </p:txBody>
        </p:sp>
        <p:sp>
          <p:nvSpPr>
            <p:cNvPr id="27" name="Freeform 30">
              <a:extLst>
                <a:ext uri="{FF2B5EF4-FFF2-40B4-BE49-F238E27FC236}">
                  <a16:creationId xmlns:a16="http://schemas.microsoft.com/office/drawing/2014/main" id="{51B5414C-556A-47CB-8EE2-974A85A7A4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VN"/>
            </a:p>
          </p:txBody>
        </p:sp>
        <p:sp>
          <p:nvSpPr>
            <p:cNvPr id="28" name="Freeform 31">
              <a:extLst>
                <a:ext uri="{FF2B5EF4-FFF2-40B4-BE49-F238E27FC236}">
                  <a16:creationId xmlns:a16="http://schemas.microsoft.com/office/drawing/2014/main" id="{1C02B20C-2B27-4B75-8AEE-A5D2E2674B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VN"/>
            </a:p>
          </p:txBody>
        </p:sp>
        <p:sp>
          <p:nvSpPr>
            <p:cNvPr id="29" name="Freeform 32">
              <a:extLst>
                <a:ext uri="{FF2B5EF4-FFF2-40B4-BE49-F238E27FC236}">
                  <a16:creationId xmlns:a16="http://schemas.microsoft.com/office/drawing/2014/main" id="{54427714-F9AA-4F93-BD1D-400F1EA93F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VN"/>
            </a:p>
          </p:txBody>
        </p:sp>
        <p:sp>
          <p:nvSpPr>
            <p:cNvPr id="30" name="Freeform 33">
              <a:extLst>
                <a:ext uri="{FF2B5EF4-FFF2-40B4-BE49-F238E27FC236}">
                  <a16:creationId xmlns:a16="http://schemas.microsoft.com/office/drawing/2014/main" id="{28A77D6A-9E81-497F-ABCC-2695BB5ADD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VN"/>
            </a:p>
          </p:txBody>
        </p:sp>
        <p:sp>
          <p:nvSpPr>
            <p:cNvPr id="31" name="Freeform 34">
              <a:extLst>
                <a:ext uri="{FF2B5EF4-FFF2-40B4-BE49-F238E27FC236}">
                  <a16:creationId xmlns:a16="http://schemas.microsoft.com/office/drawing/2014/main" id="{2A1533BA-1478-4F7C-8E24-3F3E90505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VN"/>
            </a:p>
          </p:txBody>
        </p:sp>
        <p:sp>
          <p:nvSpPr>
            <p:cNvPr id="32" name="Freeform 35">
              <a:extLst>
                <a:ext uri="{FF2B5EF4-FFF2-40B4-BE49-F238E27FC236}">
                  <a16:creationId xmlns:a16="http://schemas.microsoft.com/office/drawing/2014/main" id="{39686201-E633-40FD-A80A-1E28AD52E3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VN"/>
            </a:p>
          </p:txBody>
        </p:sp>
        <p:sp>
          <p:nvSpPr>
            <p:cNvPr id="33" name="Freeform 36">
              <a:extLst>
                <a:ext uri="{FF2B5EF4-FFF2-40B4-BE49-F238E27FC236}">
                  <a16:creationId xmlns:a16="http://schemas.microsoft.com/office/drawing/2014/main" id="{76A215C2-F590-4938-810B-F8A79366C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VN"/>
            </a:p>
          </p:txBody>
        </p:sp>
        <p:sp>
          <p:nvSpPr>
            <p:cNvPr id="34" name="Freeform 37">
              <a:extLst>
                <a:ext uri="{FF2B5EF4-FFF2-40B4-BE49-F238E27FC236}">
                  <a16:creationId xmlns:a16="http://schemas.microsoft.com/office/drawing/2014/main" id="{85F418E7-330D-4002-8EC8-33C1A897FF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VN"/>
            </a:p>
          </p:txBody>
        </p:sp>
        <p:sp>
          <p:nvSpPr>
            <p:cNvPr id="35" name="Freeform 38">
              <a:extLst>
                <a:ext uri="{FF2B5EF4-FFF2-40B4-BE49-F238E27FC236}">
                  <a16:creationId xmlns:a16="http://schemas.microsoft.com/office/drawing/2014/main" id="{8FFE669A-54C9-4436-9566-C5A90F16DB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VN"/>
            </a:p>
          </p:txBody>
        </p:sp>
      </p:grpSp>
      <p:sp>
        <p:nvSpPr>
          <p:cNvPr id="37" name="Rectangle 36">
            <a:extLst>
              <a:ext uri="{FF2B5EF4-FFF2-40B4-BE49-F238E27FC236}">
                <a16:creationId xmlns:a16="http://schemas.microsoft.com/office/drawing/2014/main" id="{DE91395A-2D18-4AF6-A0AC-AAA7189FE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VN"/>
          </a:p>
        </p:txBody>
      </p:sp>
      <p:sp>
        <p:nvSpPr>
          <p:cNvPr id="39" name="Freeform 11">
            <a:extLst>
              <a:ext uri="{FF2B5EF4-FFF2-40B4-BE49-F238E27FC236}">
                <a16:creationId xmlns:a16="http://schemas.microsoft.com/office/drawing/2014/main" id="{A57352BE-A213-4040-BE8E-D4A925AD9D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VN"/>
          </a:p>
        </p:txBody>
      </p:sp>
      <p:sp useBgFill="1">
        <p:nvSpPr>
          <p:cNvPr id="41" name="Rectangle 40">
            <a:extLst>
              <a:ext uri="{FF2B5EF4-FFF2-40B4-BE49-F238E27FC236}">
                <a16:creationId xmlns:a16="http://schemas.microsoft.com/office/drawing/2014/main" id="{39EE869B-085D-43B3-AED8-9B06556124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3" name="Rectangle 42">
            <a:extLst>
              <a:ext uri="{FF2B5EF4-FFF2-40B4-BE49-F238E27FC236}">
                <a16:creationId xmlns:a16="http://schemas.microsoft.com/office/drawing/2014/main" id="{C54E744A-A072-47AF-981A-3718617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8229600" cy="6858000"/>
          </a:xfrm>
          <a:prstGeom prst="rect">
            <a:avLst/>
          </a:prstGeom>
          <a:solidFill>
            <a:schemeClr val="tx2">
              <a:lumMod val="1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VN"/>
          </a:p>
        </p:txBody>
      </p:sp>
      <p:pic>
        <p:nvPicPr>
          <p:cNvPr id="2" name="Picture 1">
            <a:extLst>
              <a:ext uri="{FF2B5EF4-FFF2-40B4-BE49-F238E27FC236}">
                <a16:creationId xmlns:a16="http://schemas.microsoft.com/office/drawing/2014/main" id="{7C916C98-FFF7-6709-95B5-F6974E7ED978}"/>
              </a:ext>
            </a:extLst>
          </p:cNvPr>
          <p:cNvPicPr>
            <a:picLocks noChangeAspect="1"/>
          </p:cNvPicPr>
          <p:nvPr/>
        </p:nvPicPr>
        <p:blipFill>
          <a:blip r:embed="rId2"/>
          <a:srcRect l="599" r="6211"/>
          <a:stretch/>
        </p:blipFill>
        <p:spPr>
          <a:xfrm>
            <a:off x="8229598" y="10"/>
            <a:ext cx="3962401" cy="6857990"/>
          </a:xfrm>
          <a:prstGeom prst="rect">
            <a:avLst/>
          </a:prstGeom>
        </p:spPr>
      </p:pic>
      <p:sp>
        <p:nvSpPr>
          <p:cNvPr id="45" name="Freeform 5">
            <a:extLst>
              <a:ext uri="{FF2B5EF4-FFF2-40B4-BE49-F238E27FC236}">
                <a16:creationId xmlns:a16="http://schemas.microsoft.com/office/drawing/2014/main" id="{F0254341-1068-4FB7-8AEF-220C6EB41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59027"/>
            <a:ext cx="9042690" cy="1035152"/>
          </a:xfrm>
          <a:custGeom>
            <a:avLst/>
            <a:gdLst>
              <a:gd name="T0" fmla="*/ 1900 w 1902"/>
              <a:gd name="T1" fmla="*/ 77 h 163"/>
              <a:gd name="T2" fmla="*/ 1826 w 1902"/>
              <a:gd name="T3" fmla="*/ 3 h 163"/>
              <a:gd name="T4" fmla="*/ 1825 w 1902"/>
              <a:gd name="T5" fmla="*/ 2 h 163"/>
              <a:gd name="T6" fmla="*/ 1819 w 1902"/>
              <a:gd name="T7" fmla="*/ 0 h 163"/>
              <a:gd name="T8" fmla="*/ 1363 w 1902"/>
              <a:gd name="T9" fmla="*/ 0 h 163"/>
              <a:gd name="T10" fmla="*/ 1348 w 1902"/>
              <a:gd name="T11" fmla="*/ 0 h 163"/>
              <a:gd name="T12" fmla="*/ 1225 w 1902"/>
              <a:gd name="T13" fmla="*/ 0 h 163"/>
              <a:gd name="T14" fmla="*/ 1033 w 1902"/>
              <a:gd name="T15" fmla="*/ 0 h 163"/>
              <a:gd name="T16" fmla="*/ 892 w 1902"/>
              <a:gd name="T17" fmla="*/ 0 h 163"/>
              <a:gd name="T18" fmla="*/ 786 w 1902"/>
              <a:gd name="T19" fmla="*/ 0 h 163"/>
              <a:gd name="T20" fmla="*/ 577 w 1902"/>
              <a:gd name="T21" fmla="*/ 0 h 163"/>
              <a:gd name="T22" fmla="*/ 562 w 1902"/>
              <a:gd name="T23" fmla="*/ 0 h 163"/>
              <a:gd name="T24" fmla="*/ 439 w 1902"/>
              <a:gd name="T25" fmla="*/ 0 h 163"/>
              <a:gd name="T26" fmla="*/ 106 w 1902"/>
              <a:gd name="T27" fmla="*/ 0 h 163"/>
              <a:gd name="T28" fmla="*/ 0 w 1902"/>
              <a:gd name="T29" fmla="*/ 0 h 163"/>
              <a:gd name="T30" fmla="*/ 0 w 1902"/>
              <a:gd name="T31" fmla="*/ 163 h 163"/>
              <a:gd name="T32" fmla="*/ 106 w 1902"/>
              <a:gd name="T33" fmla="*/ 163 h 163"/>
              <a:gd name="T34" fmla="*/ 439 w 1902"/>
              <a:gd name="T35" fmla="*/ 163 h 163"/>
              <a:gd name="T36" fmla="*/ 562 w 1902"/>
              <a:gd name="T37" fmla="*/ 163 h 163"/>
              <a:gd name="T38" fmla="*/ 577 w 1902"/>
              <a:gd name="T39" fmla="*/ 163 h 163"/>
              <a:gd name="T40" fmla="*/ 786 w 1902"/>
              <a:gd name="T41" fmla="*/ 163 h 163"/>
              <a:gd name="T42" fmla="*/ 892 w 1902"/>
              <a:gd name="T43" fmla="*/ 163 h 163"/>
              <a:gd name="T44" fmla="*/ 1033 w 1902"/>
              <a:gd name="T45" fmla="*/ 163 h 163"/>
              <a:gd name="T46" fmla="*/ 1225 w 1902"/>
              <a:gd name="T47" fmla="*/ 163 h 163"/>
              <a:gd name="T48" fmla="*/ 1348 w 1902"/>
              <a:gd name="T49" fmla="*/ 163 h 163"/>
              <a:gd name="T50" fmla="*/ 1363 w 1902"/>
              <a:gd name="T51" fmla="*/ 163 h 163"/>
              <a:gd name="T52" fmla="*/ 1819 w 1902"/>
              <a:gd name="T53" fmla="*/ 163 h 163"/>
              <a:gd name="T54" fmla="*/ 1825 w 1902"/>
              <a:gd name="T55" fmla="*/ 161 h 163"/>
              <a:gd name="T56" fmla="*/ 1826 w 1902"/>
              <a:gd name="T57" fmla="*/ 160 h 163"/>
              <a:gd name="T58" fmla="*/ 1900 w 1902"/>
              <a:gd name="T59" fmla="*/ 86 h 163"/>
              <a:gd name="T60" fmla="*/ 1900 w 1902"/>
              <a:gd name="T61"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902" h="163">
                <a:moveTo>
                  <a:pt x="1900" y="77"/>
                </a:moveTo>
                <a:cubicBezTo>
                  <a:pt x="1826" y="3"/>
                  <a:pt x="1826" y="3"/>
                  <a:pt x="1826" y="3"/>
                </a:cubicBezTo>
                <a:cubicBezTo>
                  <a:pt x="1825" y="2"/>
                  <a:pt x="1825" y="2"/>
                  <a:pt x="1825" y="2"/>
                </a:cubicBezTo>
                <a:cubicBezTo>
                  <a:pt x="1823" y="1"/>
                  <a:pt x="1821" y="0"/>
                  <a:pt x="1819" y="0"/>
                </a:cubicBezTo>
                <a:cubicBezTo>
                  <a:pt x="1363" y="0"/>
                  <a:pt x="1363" y="0"/>
                  <a:pt x="1363" y="0"/>
                </a:cubicBezTo>
                <a:cubicBezTo>
                  <a:pt x="1348" y="0"/>
                  <a:pt x="1348" y="0"/>
                  <a:pt x="1348" y="0"/>
                </a:cubicBezTo>
                <a:cubicBezTo>
                  <a:pt x="1225" y="0"/>
                  <a:pt x="1225" y="0"/>
                  <a:pt x="1225" y="0"/>
                </a:cubicBezTo>
                <a:cubicBezTo>
                  <a:pt x="1033" y="0"/>
                  <a:pt x="1033" y="0"/>
                  <a:pt x="1033" y="0"/>
                </a:cubicBezTo>
                <a:cubicBezTo>
                  <a:pt x="892" y="0"/>
                  <a:pt x="892" y="0"/>
                  <a:pt x="892" y="0"/>
                </a:cubicBezTo>
                <a:cubicBezTo>
                  <a:pt x="786" y="0"/>
                  <a:pt x="786" y="0"/>
                  <a:pt x="786" y="0"/>
                </a:cubicBezTo>
                <a:cubicBezTo>
                  <a:pt x="577" y="0"/>
                  <a:pt x="577" y="0"/>
                  <a:pt x="577" y="0"/>
                </a:cubicBezTo>
                <a:cubicBezTo>
                  <a:pt x="562" y="0"/>
                  <a:pt x="562" y="0"/>
                  <a:pt x="562" y="0"/>
                </a:cubicBezTo>
                <a:cubicBezTo>
                  <a:pt x="439" y="0"/>
                  <a:pt x="439" y="0"/>
                  <a:pt x="439" y="0"/>
                </a:cubicBezTo>
                <a:cubicBezTo>
                  <a:pt x="106" y="0"/>
                  <a:pt x="106" y="0"/>
                  <a:pt x="106" y="0"/>
                </a:cubicBezTo>
                <a:cubicBezTo>
                  <a:pt x="0" y="0"/>
                  <a:pt x="0" y="0"/>
                  <a:pt x="0" y="0"/>
                </a:cubicBezTo>
                <a:cubicBezTo>
                  <a:pt x="0" y="163"/>
                  <a:pt x="0" y="163"/>
                  <a:pt x="0" y="163"/>
                </a:cubicBezTo>
                <a:cubicBezTo>
                  <a:pt x="106" y="163"/>
                  <a:pt x="106" y="163"/>
                  <a:pt x="106" y="163"/>
                </a:cubicBezTo>
                <a:cubicBezTo>
                  <a:pt x="439" y="163"/>
                  <a:pt x="439" y="163"/>
                  <a:pt x="439" y="163"/>
                </a:cubicBezTo>
                <a:cubicBezTo>
                  <a:pt x="562" y="163"/>
                  <a:pt x="562" y="163"/>
                  <a:pt x="562" y="163"/>
                </a:cubicBezTo>
                <a:cubicBezTo>
                  <a:pt x="577" y="163"/>
                  <a:pt x="577" y="163"/>
                  <a:pt x="577" y="163"/>
                </a:cubicBezTo>
                <a:cubicBezTo>
                  <a:pt x="786" y="163"/>
                  <a:pt x="786" y="163"/>
                  <a:pt x="786" y="163"/>
                </a:cubicBezTo>
                <a:cubicBezTo>
                  <a:pt x="892" y="163"/>
                  <a:pt x="892" y="163"/>
                  <a:pt x="892" y="163"/>
                </a:cubicBezTo>
                <a:cubicBezTo>
                  <a:pt x="1033" y="163"/>
                  <a:pt x="1033" y="163"/>
                  <a:pt x="1033" y="163"/>
                </a:cubicBezTo>
                <a:cubicBezTo>
                  <a:pt x="1225" y="163"/>
                  <a:pt x="1225" y="163"/>
                  <a:pt x="1225" y="163"/>
                </a:cubicBezTo>
                <a:cubicBezTo>
                  <a:pt x="1348" y="163"/>
                  <a:pt x="1348" y="163"/>
                  <a:pt x="1348" y="163"/>
                </a:cubicBezTo>
                <a:cubicBezTo>
                  <a:pt x="1363" y="163"/>
                  <a:pt x="1363" y="163"/>
                  <a:pt x="1363" y="163"/>
                </a:cubicBezTo>
                <a:cubicBezTo>
                  <a:pt x="1819" y="163"/>
                  <a:pt x="1819" y="163"/>
                  <a:pt x="1819" y="163"/>
                </a:cubicBezTo>
                <a:cubicBezTo>
                  <a:pt x="1821" y="163"/>
                  <a:pt x="1823" y="162"/>
                  <a:pt x="1825" y="161"/>
                </a:cubicBezTo>
                <a:cubicBezTo>
                  <a:pt x="1825" y="160"/>
                  <a:pt x="1825" y="160"/>
                  <a:pt x="1826" y="160"/>
                </a:cubicBezTo>
                <a:cubicBezTo>
                  <a:pt x="1900" y="86"/>
                  <a:pt x="1900" y="86"/>
                  <a:pt x="1900" y="86"/>
                </a:cubicBezTo>
                <a:cubicBezTo>
                  <a:pt x="1902" y="83"/>
                  <a:pt x="1902" y="79"/>
                  <a:pt x="1900"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 name="Title 1">
            <a:extLst>
              <a:ext uri="{FF2B5EF4-FFF2-40B4-BE49-F238E27FC236}">
                <a16:creationId xmlns:a16="http://schemas.microsoft.com/office/drawing/2014/main" id="{B65144BA-10C8-30FA-C7B1-D3371AA94269}"/>
              </a:ext>
            </a:extLst>
          </p:cNvPr>
          <p:cNvSpPr txBox="1">
            <a:spLocks/>
          </p:cNvSpPr>
          <p:nvPr/>
        </p:nvSpPr>
        <p:spPr>
          <a:xfrm>
            <a:off x="354540" y="1855672"/>
            <a:ext cx="7364726" cy="3400327"/>
          </a:xfrm>
          <a:prstGeom prst="rect">
            <a:avLst/>
          </a:prstGeom>
        </p:spPr>
        <p:txBody>
          <a:bodyPr vert="horz" lIns="91440" tIns="45720" rIns="91440" bIns="45720" rtlCol="0">
            <a:normAutofit fontScale="92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spcBef>
                <a:spcPts val="1000"/>
              </a:spcBef>
              <a:buClr>
                <a:schemeClr val="accent1"/>
              </a:buClr>
            </a:pPr>
            <a:r>
              <a:rPr lang="en-US" sz="4400" b="1" dirty="0">
                <a:solidFill>
                  <a:srgbClr val="FFC000"/>
                </a:solidFill>
                <a:latin typeface="Goudy Old Style" panose="02020502050305020303" pitchFamily="18" charset="77"/>
                <a:ea typeface="+mn-ea"/>
                <a:cs typeface="+mn-cs"/>
              </a:rPr>
              <a:t>JUDICIAL ADMINISTRATION </a:t>
            </a:r>
            <a:r>
              <a:rPr lang="en-US" sz="3200" i="1" dirty="0">
                <a:solidFill>
                  <a:srgbClr val="FFC000"/>
                </a:solidFill>
                <a:latin typeface="Goudy Old Style" panose="02020502050305020303" pitchFamily="18" charset="77"/>
                <a:ea typeface="+mn-ea"/>
                <a:cs typeface="+mn-cs"/>
              </a:rPr>
              <a:t>and</a:t>
            </a:r>
            <a:r>
              <a:rPr lang="en-US" sz="4000" b="1" dirty="0">
                <a:solidFill>
                  <a:srgbClr val="FFC000"/>
                </a:solidFill>
                <a:latin typeface="Goudy Old Style" panose="02020502050305020303" pitchFamily="18" charset="77"/>
                <a:ea typeface="+mn-ea"/>
                <a:cs typeface="+mn-cs"/>
              </a:rPr>
              <a:t> </a:t>
            </a:r>
            <a:br>
              <a:rPr lang="en-US" sz="4000" b="1" dirty="0">
                <a:solidFill>
                  <a:srgbClr val="FFC000"/>
                </a:solidFill>
                <a:latin typeface="Goudy Old Style" panose="02020502050305020303" pitchFamily="18" charset="77"/>
                <a:ea typeface="+mn-ea"/>
                <a:cs typeface="+mn-cs"/>
              </a:rPr>
            </a:br>
            <a:r>
              <a:rPr lang="en-US" sz="4400" b="1" dirty="0">
                <a:solidFill>
                  <a:srgbClr val="FFC000"/>
                </a:solidFill>
                <a:latin typeface="Goudy Old Style" panose="02020502050305020303" pitchFamily="18" charset="77"/>
                <a:ea typeface="+mn-ea"/>
                <a:cs typeface="+mn-cs"/>
              </a:rPr>
              <a:t>PROCESS</a:t>
            </a:r>
            <a:r>
              <a:rPr lang="en-US" sz="4000" b="1" dirty="0">
                <a:solidFill>
                  <a:srgbClr val="FFC000"/>
                </a:solidFill>
                <a:latin typeface="Goudy Old Style" panose="02020502050305020303" pitchFamily="18" charset="77"/>
                <a:ea typeface="+mn-ea"/>
                <a:cs typeface="+mn-cs"/>
              </a:rPr>
              <a:t> </a:t>
            </a:r>
            <a:r>
              <a:rPr lang="en-US" sz="3200" i="1" dirty="0">
                <a:solidFill>
                  <a:srgbClr val="FFC000"/>
                </a:solidFill>
                <a:latin typeface="Goudy Old Style" panose="02020502050305020303" pitchFamily="18" charset="77"/>
                <a:ea typeface="+mn-ea"/>
                <a:cs typeface="+mn-cs"/>
              </a:rPr>
              <a:t>in</a:t>
            </a:r>
            <a:br>
              <a:rPr lang="en-US" sz="4000" b="1" dirty="0">
                <a:solidFill>
                  <a:srgbClr val="FFC000"/>
                </a:solidFill>
                <a:latin typeface="Goudy Old Style" panose="02020502050305020303" pitchFamily="18" charset="77"/>
                <a:ea typeface="+mn-ea"/>
                <a:cs typeface="+mn-cs"/>
              </a:rPr>
            </a:br>
            <a:r>
              <a:rPr lang="en-US" sz="4400" b="1" dirty="0">
                <a:solidFill>
                  <a:srgbClr val="FFC000"/>
                </a:solidFill>
                <a:latin typeface="Goudy Old Style" panose="02020502050305020303" pitchFamily="18" charset="77"/>
                <a:ea typeface="+mn-ea"/>
                <a:cs typeface="+mn-cs"/>
              </a:rPr>
              <a:t>THE UNITED METHODIST CHURCH</a:t>
            </a:r>
          </a:p>
          <a:p>
            <a:pPr algn="r">
              <a:spcBef>
                <a:spcPts val="1000"/>
              </a:spcBef>
              <a:buClr>
                <a:schemeClr val="accent1"/>
              </a:buClr>
            </a:pPr>
            <a:r>
              <a:rPr lang="en-US" sz="4400" b="1" dirty="0">
                <a:solidFill>
                  <a:srgbClr val="FFC000"/>
                </a:solidFill>
                <a:latin typeface="Goudy Old Style" panose="02020502050305020303" pitchFamily="18" charset="77"/>
                <a:ea typeface="+mn-ea"/>
                <a:cs typeface="+mn-cs"/>
              </a:rPr>
              <a:t>Part 1</a:t>
            </a:r>
            <a:endParaRPr lang="en-US" sz="4000" b="1" dirty="0">
              <a:solidFill>
                <a:srgbClr val="FFC000"/>
              </a:solidFill>
              <a:latin typeface="Goudy Old Style" panose="02020502050305020303" pitchFamily="18" charset="77"/>
              <a:ea typeface="+mn-ea"/>
              <a:cs typeface="+mn-cs"/>
            </a:endParaRPr>
          </a:p>
        </p:txBody>
      </p:sp>
      <p:sp>
        <p:nvSpPr>
          <p:cNvPr id="3" name="TextBox 2">
            <a:extLst>
              <a:ext uri="{FF2B5EF4-FFF2-40B4-BE49-F238E27FC236}">
                <a16:creationId xmlns:a16="http://schemas.microsoft.com/office/drawing/2014/main" id="{55CB17CC-9EE8-3499-8B84-3F097D080354}"/>
              </a:ext>
            </a:extLst>
          </p:cNvPr>
          <p:cNvSpPr txBox="1"/>
          <p:nvPr/>
        </p:nvSpPr>
        <p:spPr>
          <a:xfrm>
            <a:off x="2582298" y="5581248"/>
            <a:ext cx="5136968" cy="523220"/>
          </a:xfrm>
          <a:prstGeom prst="rect">
            <a:avLst/>
          </a:prstGeom>
          <a:noFill/>
        </p:spPr>
        <p:txBody>
          <a:bodyPr wrap="square" rtlCol="0">
            <a:spAutoFit/>
          </a:bodyPr>
          <a:lstStyle/>
          <a:p>
            <a:pPr algn="r"/>
            <a:r>
              <a:rPr lang="en-US" sz="2800" b="1" dirty="0">
                <a:solidFill>
                  <a:srgbClr val="FFC000"/>
                </a:solidFill>
                <a:latin typeface="Goudy Old Style" panose="02020502050305020303" pitchFamily="18" charset="77"/>
                <a:ea typeface="+mn-ea"/>
                <a:cs typeface="+mn-cs"/>
              </a:rPr>
              <a:t>Rev. Luan-Vu “Lui” Tran, Ph.D.</a:t>
            </a:r>
            <a:endParaRPr lang="en-VN" sz="2800" b="1" dirty="0">
              <a:solidFill>
                <a:srgbClr val="FFAA0A"/>
              </a:solidFill>
            </a:endParaRPr>
          </a:p>
        </p:txBody>
      </p:sp>
    </p:spTree>
    <p:extLst>
      <p:ext uri="{BB962C8B-B14F-4D97-AF65-F5344CB8AC3E}">
        <p14:creationId xmlns:p14="http://schemas.microsoft.com/office/powerpoint/2010/main" val="1640776941"/>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CE4CE-D36A-3D45-97BB-5FB2646B1418}"/>
              </a:ext>
            </a:extLst>
          </p:cNvPr>
          <p:cNvSpPr>
            <a:spLocks noGrp="1"/>
          </p:cNvSpPr>
          <p:nvPr>
            <p:ph type="title"/>
          </p:nvPr>
        </p:nvSpPr>
        <p:spPr/>
        <p:txBody>
          <a:bodyPr/>
          <a:lstStyle/>
          <a:p>
            <a:r>
              <a:rPr lang="en-VN" b="1" dirty="0"/>
              <a:t>What happens when a complaint is filed against a clergyperson?</a:t>
            </a:r>
          </a:p>
        </p:txBody>
      </p:sp>
      <p:graphicFrame>
        <p:nvGraphicFramePr>
          <p:cNvPr id="4" name="Content Placeholder 3">
            <a:extLst>
              <a:ext uri="{FF2B5EF4-FFF2-40B4-BE49-F238E27FC236}">
                <a16:creationId xmlns:a16="http://schemas.microsoft.com/office/drawing/2014/main" id="{2E2A213D-BE53-A14F-8F1E-35BE5C2CF966}"/>
              </a:ext>
            </a:extLst>
          </p:cNvPr>
          <p:cNvGraphicFramePr>
            <a:graphicFrameLocks noGrp="1"/>
          </p:cNvGraphicFramePr>
          <p:nvPr>
            <p:ph idx="1"/>
            <p:extLst>
              <p:ext uri="{D42A27DB-BD31-4B8C-83A1-F6EECF244321}">
                <p14:modId xmlns:p14="http://schemas.microsoft.com/office/powerpoint/2010/main" val="4201970054"/>
              </p:ext>
            </p:extLst>
          </p:nvPr>
        </p:nvGraphicFramePr>
        <p:xfrm>
          <a:off x="2581272" y="3418392"/>
          <a:ext cx="8915400" cy="27210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188C7514-212D-0542-B16E-1458CC18D23A}"/>
              </a:ext>
            </a:extLst>
          </p:cNvPr>
          <p:cNvSpPr txBox="1"/>
          <p:nvPr/>
        </p:nvSpPr>
        <p:spPr>
          <a:xfrm>
            <a:off x="2485986" y="2021321"/>
            <a:ext cx="9105969" cy="1015663"/>
          </a:xfrm>
          <a:prstGeom prst="rect">
            <a:avLst/>
          </a:prstGeom>
          <a:noFill/>
          <a:ln w="38100" cmpd="thickThin">
            <a:noFill/>
          </a:ln>
        </p:spPr>
        <p:txBody>
          <a:bodyPr wrap="square" rtlCol="0">
            <a:spAutoFit/>
          </a:bodyPr>
          <a:lstStyle/>
          <a:p>
            <a:r>
              <a:rPr lang="en-VN" sz="2000" dirty="0"/>
              <a:t>“Upon receiving a written and signed complaint, the Bishop shall, within 90 days, carry out the supervisory response process outlined [in ¶ 363.1(b)-(f)].” ¶ 363.5(a) </a:t>
            </a:r>
          </a:p>
        </p:txBody>
      </p:sp>
      <p:sp>
        <p:nvSpPr>
          <p:cNvPr id="3" name="Rounded Rectangle 2">
            <a:extLst>
              <a:ext uri="{FF2B5EF4-FFF2-40B4-BE49-F238E27FC236}">
                <a16:creationId xmlns:a16="http://schemas.microsoft.com/office/drawing/2014/main" id="{265D869A-32CE-0546-A321-4C00A2A980CE}"/>
              </a:ext>
            </a:extLst>
          </p:cNvPr>
          <p:cNvSpPr/>
          <p:nvPr/>
        </p:nvSpPr>
        <p:spPr>
          <a:xfrm>
            <a:off x="5872159" y="3114392"/>
            <a:ext cx="2333625" cy="77152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000" dirty="0"/>
              <a:t>Suspension          </a:t>
            </a:r>
            <a:r>
              <a:rPr lang="en-VN" dirty="0"/>
              <a:t>¶ 363.7</a:t>
            </a:r>
            <a:endParaRPr lang="en-VN" sz="2000" dirty="0"/>
          </a:p>
        </p:txBody>
      </p:sp>
    </p:spTree>
    <p:extLst>
      <p:ext uri="{BB962C8B-B14F-4D97-AF65-F5344CB8AC3E}">
        <p14:creationId xmlns:p14="http://schemas.microsoft.com/office/powerpoint/2010/main" val="707268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graphicEl>
                                              <a:dgm id="{358A6781-D60A-2A4C-B4C8-723DAE8A7122}"/>
                                            </p:graphicEl>
                                          </p:spTgt>
                                        </p:tgtEl>
                                        <p:attrNameLst>
                                          <p:attrName>style.visibility</p:attrName>
                                        </p:attrNameLst>
                                      </p:cBhvr>
                                      <p:to>
                                        <p:strVal val="visible"/>
                                      </p:to>
                                    </p:set>
                                    <p:animEffect transition="in" filter="fade">
                                      <p:cBhvr>
                                        <p:cTn id="12" dur="1000"/>
                                        <p:tgtEl>
                                          <p:spTgt spid="4">
                                            <p:graphicEl>
                                              <a:dgm id="{358A6781-D60A-2A4C-B4C8-723DAE8A7122}"/>
                                            </p:graphicEl>
                                          </p:spTgt>
                                        </p:tgtEl>
                                      </p:cBhvr>
                                    </p:animEffect>
                                    <p:anim calcmode="lin" valueType="num">
                                      <p:cBhvr>
                                        <p:cTn id="13" dur="1000" fill="hold"/>
                                        <p:tgtEl>
                                          <p:spTgt spid="4">
                                            <p:graphicEl>
                                              <a:dgm id="{358A6781-D60A-2A4C-B4C8-723DAE8A7122}"/>
                                            </p:graphicEl>
                                          </p:spTgt>
                                        </p:tgtEl>
                                        <p:attrNameLst>
                                          <p:attrName>ppt_x</p:attrName>
                                        </p:attrNameLst>
                                      </p:cBhvr>
                                      <p:tavLst>
                                        <p:tav tm="0">
                                          <p:val>
                                            <p:strVal val="#ppt_x"/>
                                          </p:val>
                                        </p:tav>
                                        <p:tav tm="100000">
                                          <p:val>
                                            <p:strVal val="#ppt_x"/>
                                          </p:val>
                                        </p:tav>
                                      </p:tavLst>
                                    </p:anim>
                                    <p:anim calcmode="lin" valueType="num">
                                      <p:cBhvr>
                                        <p:cTn id="14" dur="1000" fill="hold"/>
                                        <p:tgtEl>
                                          <p:spTgt spid="4">
                                            <p:graphicEl>
                                              <a:dgm id="{358A6781-D60A-2A4C-B4C8-723DAE8A7122}"/>
                                            </p:graphic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graphicEl>
                                              <a:dgm id="{D92C3A38-0374-4D41-975F-1CE430AA556B}"/>
                                            </p:graphicEl>
                                          </p:spTgt>
                                        </p:tgtEl>
                                        <p:attrNameLst>
                                          <p:attrName>style.visibility</p:attrName>
                                        </p:attrNameLst>
                                      </p:cBhvr>
                                      <p:to>
                                        <p:strVal val="visible"/>
                                      </p:to>
                                    </p:set>
                                    <p:animEffect transition="in" filter="fade">
                                      <p:cBhvr>
                                        <p:cTn id="19" dur="1000"/>
                                        <p:tgtEl>
                                          <p:spTgt spid="4">
                                            <p:graphicEl>
                                              <a:dgm id="{D92C3A38-0374-4D41-975F-1CE430AA556B}"/>
                                            </p:graphicEl>
                                          </p:spTgt>
                                        </p:tgtEl>
                                      </p:cBhvr>
                                    </p:animEffect>
                                    <p:anim calcmode="lin" valueType="num">
                                      <p:cBhvr>
                                        <p:cTn id="20" dur="1000" fill="hold"/>
                                        <p:tgtEl>
                                          <p:spTgt spid="4">
                                            <p:graphicEl>
                                              <a:dgm id="{D92C3A38-0374-4D41-975F-1CE430AA556B}"/>
                                            </p:graphicEl>
                                          </p:spTgt>
                                        </p:tgtEl>
                                        <p:attrNameLst>
                                          <p:attrName>ppt_x</p:attrName>
                                        </p:attrNameLst>
                                      </p:cBhvr>
                                      <p:tavLst>
                                        <p:tav tm="0">
                                          <p:val>
                                            <p:strVal val="#ppt_x"/>
                                          </p:val>
                                        </p:tav>
                                        <p:tav tm="100000">
                                          <p:val>
                                            <p:strVal val="#ppt_x"/>
                                          </p:val>
                                        </p:tav>
                                      </p:tavLst>
                                    </p:anim>
                                    <p:anim calcmode="lin" valueType="num">
                                      <p:cBhvr>
                                        <p:cTn id="21" dur="1000" fill="hold"/>
                                        <p:tgtEl>
                                          <p:spTgt spid="4">
                                            <p:graphicEl>
                                              <a:dgm id="{D92C3A38-0374-4D41-975F-1CE430AA556B}"/>
                                            </p:graphic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4">
                                            <p:graphicEl>
                                              <a:dgm id="{0FD5500C-5149-A649-9417-9505B0E5C0EF}"/>
                                            </p:graphicEl>
                                          </p:spTgt>
                                        </p:tgtEl>
                                        <p:attrNameLst>
                                          <p:attrName>style.visibility</p:attrName>
                                        </p:attrNameLst>
                                      </p:cBhvr>
                                      <p:to>
                                        <p:strVal val="visible"/>
                                      </p:to>
                                    </p:set>
                                    <p:animEffect transition="in" filter="fade">
                                      <p:cBhvr>
                                        <p:cTn id="24" dur="1000"/>
                                        <p:tgtEl>
                                          <p:spTgt spid="4">
                                            <p:graphicEl>
                                              <a:dgm id="{0FD5500C-5149-A649-9417-9505B0E5C0EF}"/>
                                            </p:graphicEl>
                                          </p:spTgt>
                                        </p:tgtEl>
                                      </p:cBhvr>
                                    </p:animEffect>
                                    <p:anim calcmode="lin" valueType="num">
                                      <p:cBhvr>
                                        <p:cTn id="25" dur="1000" fill="hold"/>
                                        <p:tgtEl>
                                          <p:spTgt spid="4">
                                            <p:graphicEl>
                                              <a:dgm id="{0FD5500C-5149-A649-9417-9505B0E5C0EF}"/>
                                            </p:graphicEl>
                                          </p:spTgt>
                                        </p:tgtEl>
                                        <p:attrNameLst>
                                          <p:attrName>ppt_x</p:attrName>
                                        </p:attrNameLst>
                                      </p:cBhvr>
                                      <p:tavLst>
                                        <p:tav tm="0">
                                          <p:val>
                                            <p:strVal val="#ppt_x"/>
                                          </p:val>
                                        </p:tav>
                                        <p:tav tm="100000">
                                          <p:val>
                                            <p:strVal val="#ppt_x"/>
                                          </p:val>
                                        </p:tav>
                                      </p:tavLst>
                                    </p:anim>
                                    <p:anim calcmode="lin" valueType="num">
                                      <p:cBhvr>
                                        <p:cTn id="26" dur="1000" fill="hold"/>
                                        <p:tgtEl>
                                          <p:spTgt spid="4">
                                            <p:graphicEl>
                                              <a:dgm id="{0FD5500C-5149-A649-9417-9505B0E5C0EF}"/>
                                            </p:graphic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4">
                                            <p:graphicEl>
                                              <a:dgm id="{C62F08E5-AA36-5D44-B32D-57B815737947}"/>
                                            </p:graphicEl>
                                          </p:spTgt>
                                        </p:tgtEl>
                                        <p:attrNameLst>
                                          <p:attrName>style.visibility</p:attrName>
                                        </p:attrNameLst>
                                      </p:cBhvr>
                                      <p:to>
                                        <p:strVal val="visible"/>
                                      </p:to>
                                    </p:set>
                                    <p:animEffect transition="in" filter="fade">
                                      <p:cBhvr>
                                        <p:cTn id="31" dur="1000"/>
                                        <p:tgtEl>
                                          <p:spTgt spid="4">
                                            <p:graphicEl>
                                              <a:dgm id="{C62F08E5-AA36-5D44-B32D-57B815737947}"/>
                                            </p:graphicEl>
                                          </p:spTgt>
                                        </p:tgtEl>
                                      </p:cBhvr>
                                    </p:animEffect>
                                    <p:anim calcmode="lin" valueType="num">
                                      <p:cBhvr>
                                        <p:cTn id="32" dur="1000" fill="hold"/>
                                        <p:tgtEl>
                                          <p:spTgt spid="4">
                                            <p:graphicEl>
                                              <a:dgm id="{C62F08E5-AA36-5D44-B32D-57B815737947}"/>
                                            </p:graphicEl>
                                          </p:spTgt>
                                        </p:tgtEl>
                                        <p:attrNameLst>
                                          <p:attrName>ppt_x</p:attrName>
                                        </p:attrNameLst>
                                      </p:cBhvr>
                                      <p:tavLst>
                                        <p:tav tm="0">
                                          <p:val>
                                            <p:strVal val="#ppt_x"/>
                                          </p:val>
                                        </p:tav>
                                        <p:tav tm="100000">
                                          <p:val>
                                            <p:strVal val="#ppt_x"/>
                                          </p:val>
                                        </p:tav>
                                      </p:tavLst>
                                    </p:anim>
                                    <p:anim calcmode="lin" valueType="num">
                                      <p:cBhvr>
                                        <p:cTn id="33" dur="1000" fill="hold"/>
                                        <p:tgtEl>
                                          <p:spTgt spid="4">
                                            <p:graphicEl>
                                              <a:dgm id="{C62F08E5-AA36-5D44-B32D-57B815737947}"/>
                                            </p:graphic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
                                            <p:graphicEl>
                                              <a:dgm id="{802AB301-AF92-F74D-ADE0-59ACE05D5187}"/>
                                            </p:graphicEl>
                                          </p:spTgt>
                                        </p:tgtEl>
                                        <p:attrNameLst>
                                          <p:attrName>style.visibility</p:attrName>
                                        </p:attrNameLst>
                                      </p:cBhvr>
                                      <p:to>
                                        <p:strVal val="visible"/>
                                      </p:to>
                                    </p:set>
                                    <p:animEffect transition="in" filter="fade">
                                      <p:cBhvr>
                                        <p:cTn id="36" dur="1000"/>
                                        <p:tgtEl>
                                          <p:spTgt spid="4">
                                            <p:graphicEl>
                                              <a:dgm id="{802AB301-AF92-F74D-ADE0-59ACE05D5187}"/>
                                            </p:graphicEl>
                                          </p:spTgt>
                                        </p:tgtEl>
                                      </p:cBhvr>
                                    </p:animEffect>
                                    <p:anim calcmode="lin" valueType="num">
                                      <p:cBhvr>
                                        <p:cTn id="37" dur="1000" fill="hold"/>
                                        <p:tgtEl>
                                          <p:spTgt spid="4">
                                            <p:graphicEl>
                                              <a:dgm id="{802AB301-AF92-F74D-ADE0-59ACE05D5187}"/>
                                            </p:graphicEl>
                                          </p:spTgt>
                                        </p:tgtEl>
                                        <p:attrNameLst>
                                          <p:attrName>ppt_x</p:attrName>
                                        </p:attrNameLst>
                                      </p:cBhvr>
                                      <p:tavLst>
                                        <p:tav tm="0">
                                          <p:val>
                                            <p:strVal val="#ppt_x"/>
                                          </p:val>
                                        </p:tav>
                                        <p:tav tm="100000">
                                          <p:val>
                                            <p:strVal val="#ppt_x"/>
                                          </p:val>
                                        </p:tav>
                                      </p:tavLst>
                                    </p:anim>
                                    <p:anim calcmode="lin" valueType="num">
                                      <p:cBhvr>
                                        <p:cTn id="38" dur="1000" fill="hold"/>
                                        <p:tgtEl>
                                          <p:spTgt spid="4">
                                            <p:graphicEl>
                                              <a:dgm id="{802AB301-AF92-F74D-ADE0-59ACE05D5187}"/>
                                            </p:graphic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2" presetClass="entr" presetSubtype="4"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 calcmode="lin" valueType="num">
                                      <p:cBhvr additive="base">
                                        <p:cTn id="43" dur="500"/>
                                        <p:tgtEl>
                                          <p:spTgt spid="3"/>
                                        </p:tgtEl>
                                        <p:attrNameLst>
                                          <p:attrName>ppt_y</p:attrName>
                                        </p:attrNameLst>
                                      </p:cBhvr>
                                      <p:tavLst>
                                        <p:tav tm="0">
                                          <p:val>
                                            <p:strVal val="#ppt_y+#ppt_h*1.125000"/>
                                          </p:val>
                                        </p:tav>
                                        <p:tav tm="100000">
                                          <p:val>
                                            <p:strVal val="#ppt_y"/>
                                          </p:val>
                                        </p:tav>
                                      </p:tavLst>
                                    </p:anim>
                                    <p:animEffect transition="in" filter="wipe(up)">
                                      <p:cBhvr>
                                        <p:cTn id="4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P spid="5" grpId="0"/>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C0181-C294-F38D-7FCE-404F70F3EFC5}"/>
              </a:ext>
            </a:extLst>
          </p:cNvPr>
          <p:cNvSpPr>
            <a:spLocks noGrp="1"/>
          </p:cNvSpPr>
          <p:nvPr>
            <p:ph type="title"/>
          </p:nvPr>
        </p:nvSpPr>
        <p:spPr/>
        <p:txBody>
          <a:bodyPr/>
          <a:lstStyle/>
          <a:p>
            <a:r>
              <a:rPr lang="en-VN" b="1" dirty="0"/>
              <a:t>Supervisory Response Process </a:t>
            </a:r>
            <a:r>
              <a:rPr lang="en-VN" sz="2800" b="1" dirty="0"/>
              <a:t>¶ 363.5</a:t>
            </a:r>
            <a:endParaRPr lang="en-VN" dirty="0"/>
          </a:p>
        </p:txBody>
      </p:sp>
      <p:sp>
        <p:nvSpPr>
          <p:cNvPr id="3" name="Content Placeholder 2">
            <a:extLst>
              <a:ext uri="{FF2B5EF4-FFF2-40B4-BE49-F238E27FC236}">
                <a16:creationId xmlns:a16="http://schemas.microsoft.com/office/drawing/2014/main" id="{F8D43E92-129C-D265-7E84-6CAFCDFD1C3D}"/>
              </a:ext>
            </a:extLst>
          </p:cNvPr>
          <p:cNvSpPr>
            <a:spLocks noGrp="1"/>
          </p:cNvSpPr>
          <p:nvPr>
            <p:ph idx="1"/>
          </p:nvPr>
        </p:nvSpPr>
        <p:spPr>
          <a:xfrm>
            <a:off x="2589212" y="1464160"/>
            <a:ext cx="8915400" cy="4936641"/>
          </a:xfrm>
        </p:spPr>
        <p:txBody>
          <a:bodyPr>
            <a:normAutofit lnSpcReduction="10000"/>
          </a:bodyPr>
          <a:lstStyle/>
          <a:p>
            <a:pPr marL="0" indent="0">
              <a:buNone/>
            </a:pPr>
            <a:r>
              <a:rPr lang="en-US" sz="2700" dirty="0">
                <a:effectLst/>
                <a:latin typeface="Goudy Old Style" panose="02020502050305020303" pitchFamily="18" charset="77"/>
              </a:rPr>
              <a:t>“The supervisory response of the bishop is pastoral and administrative and shall be directed toward a just resolution among all parties. It is not part of any judicial process. The supervisory response shall be carried out by the bishop or the bishop’s designee in a timely manner, with attention to communication to all parties regarding the complaint and the process. At the determination of the bishop, persons with qualifications and experience in assessment, intervention, or healing may be selected to assist in the supervisory response. The bishop also may consult with the staff/pastor-parish relations committee, the district committee on superintendency for the district superintendents, appropriate personnel committee, or other persons who may be helpful.”</a:t>
            </a:r>
          </a:p>
          <a:p>
            <a:pPr marL="0" indent="0">
              <a:buNone/>
            </a:pPr>
            <a:endParaRPr lang="en-VN" sz="2400" dirty="0">
              <a:latin typeface="Goudy Old Style" panose="02020502050305020303" pitchFamily="18" charset="77"/>
            </a:endParaRPr>
          </a:p>
        </p:txBody>
      </p:sp>
    </p:spTree>
    <p:extLst>
      <p:ext uri="{BB962C8B-B14F-4D97-AF65-F5344CB8AC3E}">
        <p14:creationId xmlns:p14="http://schemas.microsoft.com/office/powerpoint/2010/main" val="2661647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BD06-D791-9946-A9B8-F33BB0515A70}"/>
              </a:ext>
            </a:extLst>
          </p:cNvPr>
          <p:cNvSpPr>
            <a:spLocks noGrp="1"/>
          </p:cNvSpPr>
          <p:nvPr>
            <p:ph type="title"/>
          </p:nvPr>
        </p:nvSpPr>
        <p:spPr>
          <a:xfrm>
            <a:off x="2592925" y="624110"/>
            <a:ext cx="8911687" cy="1280890"/>
          </a:xfrm>
        </p:spPr>
        <p:txBody>
          <a:bodyPr>
            <a:normAutofit/>
          </a:bodyPr>
          <a:lstStyle/>
          <a:p>
            <a:r>
              <a:rPr lang="en-VN" b="1" dirty="0"/>
              <a:t>Supervisory Response Process </a:t>
            </a:r>
            <a:r>
              <a:rPr lang="en-VN" sz="2800" b="1" dirty="0"/>
              <a:t>¶ 363.5</a:t>
            </a:r>
            <a:endParaRPr lang="en-VN" sz="3400" b="1" dirty="0"/>
          </a:p>
        </p:txBody>
      </p:sp>
      <p:sp>
        <p:nvSpPr>
          <p:cNvPr id="3" name="Content Placeholder 2">
            <a:extLst>
              <a:ext uri="{FF2B5EF4-FFF2-40B4-BE49-F238E27FC236}">
                <a16:creationId xmlns:a16="http://schemas.microsoft.com/office/drawing/2014/main" id="{16A132A0-3074-ED4F-862C-583E8B4A8D2B}"/>
              </a:ext>
            </a:extLst>
          </p:cNvPr>
          <p:cNvSpPr>
            <a:spLocks noGrp="1"/>
          </p:cNvSpPr>
          <p:nvPr>
            <p:ph idx="1"/>
          </p:nvPr>
        </p:nvSpPr>
        <p:spPr>
          <a:xfrm>
            <a:off x="2589212" y="1905000"/>
            <a:ext cx="8915400" cy="4522304"/>
          </a:xfrm>
        </p:spPr>
        <p:txBody>
          <a:bodyPr>
            <a:normAutofit fontScale="77500" lnSpcReduction="20000"/>
          </a:bodyPr>
          <a:lstStyle/>
          <a:p>
            <a:r>
              <a:rPr lang="en-US" sz="2600" dirty="0"/>
              <a:t>The supervisory response of the bishop shall begin upon receipt of a formal complaint. </a:t>
            </a:r>
          </a:p>
          <a:p>
            <a:r>
              <a:rPr lang="en-US" sz="2600" dirty="0"/>
              <a:t>The response is pastoral and administrative and shall be directed toward a just resolution among all parties. </a:t>
            </a:r>
          </a:p>
          <a:p>
            <a:r>
              <a:rPr lang="en-US" sz="2600" dirty="0"/>
              <a:t>It is not part of any judicial process.</a:t>
            </a:r>
          </a:p>
          <a:p>
            <a:r>
              <a:rPr lang="en-US" sz="2600" dirty="0"/>
              <a:t>The complaint shall be treated as an allegation or allegations during the supervisory process. </a:t>
            </a:r>
          </a:p>
          <a:p>
            <a:r>
              <a:rPr lang="en-US" sz="2600" dirty="0"/>
              <a:t>At all supervisory meetings no verbatim record shall be made and no legal counsel shall be present. </a:t>
            </a:r>
          </a:p>
          <a:p>
            <a:r>
              <a:rPr lang="en-US" sz="2600" dirty="0"/>
              <a:t>The person against whom the complaint was made (“Respondent”) may choose another person to accompany him or her with the right to voice. </a:t>
            </a:r>
          </a:p>
          <a:p>
            <a:r>
              <a:rPr lang="en-US" sz="2600" dirty="0"/>
              <a:t>The person making the complaint (“Complainant”) shall have the right to choose a person to accompany him or her with the right to voice.</a:t>
            </a:r>
          </a:p>
          <a:p>
            <a:endParaRPr lang="en-VN" dirty="0"/>
          </a:p>
        </p:txBody>
      </p:sp>
    </p:spTree>
    <p:extLst>
      <p:ext uri="{BB962C8B-B14F-4D97-AF65-F5344CB8AC3E}">
        <p14:creationId xmlns:p14="http://schemas.microsoft.com/office/powerpoint/2010/main" val="2187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9FE08D8-CEA0-461E-870A-02CD15D9B9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F19F92-76AD-F744-9B1D-BC70253E4138}"/>
              </a:ext>
            </a:extLst>
          </p:cNvPr>
          <p:cNvSpPr>
            <a:spLocks noGrp="1"/>
          </p:cNvSpPr>
          <p:nvPr>
            <p:ph type="title"/>
          </p:nvPr>
        </p:nvSpPr>
        <p:spPr>
          <a:xfrm>
            <a:off x="1173941" y="2796292"/>
            <a:ext cx="2609742" cy="3029344"/>
          </a:xfrm>
        </p:spPr>
        <p:txBody>
          <a:bodyPr>
            <a:normAutofit/>
          </a:bodyPr>
          <a:lstStyle/>
          <a:p>
            <a:pPr algn="r"/>
            <a:r>
              <a:rPr lang="en-VN" sz="3200" b="1" dirty="0">
                <a:solidFill>
                  <a:schemeClr val="bg1"/>
                </a:solidFill>
              </a:rPr>
              <a:t>Role of Bishop and Cabinet</a:t>
            </a:r>
            <a:br>
              <a:rPr lang="en-VN" sz="3200" b="1" dirty="0">
                <a:solidFill>
                  <a:schemeClr val="bg1"/>
                </a:solidFill>
              </a:rPr>
            </a:br>
            <a:endParaRPr lang="en-VN" sz="3200" b="1" dirty="0">
              <a:solidFill>
                <a:schemeClr val="bg1"/>
              </a:solidFill>
            </a:endParaRPr>
          </a:p>
        </p:txBody>
      </p:sp>
      <p:sp>
        <p:nvSpPr>
          <p:cNvPr id="10" name="Freeform 11">
            <a:extLst>
              <a:ext uri="{FF2B5EF4-FFF2-40B4-BE49-F238E27FC236}">
                <a16:creationId xmlns:a16="http://schemas.microsoft.com/office/drawing/2014/main" id="{2B982904-A46E-41DF-BA98-61E2300C7D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n-VN"/>
          </a:p>
        </p:txBody>
      </p:sp>
      <p:sp useBgFill="1">
        <p:nvSpPr>
          <p:cNvPr id="12" name="Rectangle 11">
            <a:extLst>
              <a:ext uri="{FF2B5EF4-FFF2-40B4-BE49-F238E27FC236}">
                <a16:creationId xmlns:a16="http://schemas.microsoft.com/office/drawing/2014/main" id="{27018161-547E-48F7-A0D9-272C9EA5B3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AE0A901-D60C-8F48-B1A5-50BFACD6B5F9}"/>
              </a:ext>
            </a:extLst>
          </p:cNvPr>
          <p:cNvSpPr>
            <a:spLocks noGrp="1"/>
          </p:cNvSpPr>
          <p:nvPr>
            <p:ph idx="1"/>
          </p:nvPr>
        </p:nvSpPr>
        <p:spPr>
          <a:xfrm>
            <a:off x="4148236" y="183459"/>
            <a:ext cx="7910413" cy="6645965"/>
          </a:xfrm>
        </p:spPr>
        <p:txBody>
          <a:bodyPr anchor="ctr">
            <a:noAutofit/>
          </a:bodyPr>
          <a:lstStyle/>
          <a:p>
            <a:r>
              <a:rPr lang="en-US" sz="1850" dirty="0"/>
              <a:t>R</a:t>
            </a:r>
            <a:r>
              <a:rPr lang="en-VN" sz="1850" dirty="0"/>
              <a:t>eceive or initiate complaints about the performance or character of a clergyperson. ¶ 363.4</a:t>
            </a:r>
          </a:p>
          <a:p>
            <a:r>
              <a:rPr lang="en-VN" sz="1850" dirty="0"/>
              <a:t>When a complaint is received, inform in writing the Complainant and Respondent of the process to be followed and of its purpose. ¶ 363.2</a:t>
            </a:r>
          </a:p>
          <a:p>
            <a:r>
              <a:rPr lang="en-VN" sz="1850" dirty="0"/>
              <a:t>Inform those persons in writing when and if the process changes. ¶ 363.2 </a:t>
            </a:r>
          </a:p>
          <a:p>
            <a:r>
              <a:rPr lang="en-VN" sz="1850" dirty="0"/>
              <a:t>Notify chairperson of BOM of the complaint, clergyperson, nature of complaint, and, when concluded, its disposition.          ¶ 363.5(b)</a:t>
            </a:r>
          </a:p>
          <a:p>
            <a:r>
              <a:rPr lang="en-VN" sz="1850" dirty="0"/>
              <a:t>Conduct the supervisory response within 90 days. ¶ 363.5(a)</a:t>
            </a:r>
          </a:p>
          <a:p>
            <a:r>
              <a:rPr lang="en-VN" sz="1850" dirty="0"/>
              <a:t>Ensure communication to all parties regarding the complaint and the process during supervisory response process. ¶ 363.5</a:t>
            </a:r>
          </a:p>
          <a:p>
            <a:r>
              <a:rPr lang="en-VN" sz="1850" dirty="0"/>
              <a:t>Determine if </a:t>
            </a:r>
            <a:r>
              <a:rPr lang="en-US" sz="1850" dirty="0"/>
              <a:t>persons with qualifications and experience in assessment, intervention, or healing </a:t>
            </a:r>
            <a:r>
              <a:rPr lang="en-VN" sz="1850" dirty="0"/>
              <a:t>should be selected for assistance. ¶ 363.5</a:t>
            </a:r>
          </a:p>
          <a:p>
            <a:r>
              <a:rPr lang="en-VN" sz="1850" dirty="0"/>
              <a:t>Suspend Respondent from ministerial duties for 90 days. ¶ 363.7</a:t>
            </a:r>
          </a:p>
          <a:p>
            <a:r>
              <a:rPr lang="en-VN" sz="1850" dirty="0"/>
              <a:t>Extend suspension for one 30-day period with the consent </a:t>
            </a:r>
            <a:r>
              <a:rPr lang="en-VN" sz="1850"/>
              <a:t>of Exec. </a:t>
            </a:r>
            <a:r>
              <a:rPr lang="en-VN" sz="1850" dirty="0"/>
              <a:t>Committee of Board of Ordained Ministry. ¶ 363.7</a:t>
            </a:r>
          </a:p>
          <a:p>
            <a:endParaRPr lang="en-VN" sz="1850" dirty="0"/>
          </a:p>
        </p:txBody>
      </p:sp>
    </p:spTree>
    <p:extLst>
      <p:ext uri="{BB962C8B-B14F-4D97-AF65-F5344CB8AC3E}">
        <p14:creationId xmlns:p14="http://schemas.microsoft.com/office/powerpoint/2010/main" val="39439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trips(down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trips(down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strips(down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12"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strips(down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12"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strips(down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12"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strips(down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2BFFE-4F28-A02A-3093-84E52272AEB0}"/>
              </a:ext>
            </a:extLst>
          </p:cNvPr>
          <p:cNvSpPr>
            <a:spLocks noGrp="1"/>
          </p:cNvSpPr>
          <p:nvPr>
            <p:ph type="title"/>
          </p:nvPr>
        </p:nvSpPr>
        <p:spPr/>
        <p:txBody>
          <a:bodyPr/>
          <a:lstStyle/>
          <a:p>
            <a:r>
              <a:rPr lang="en-VN" b="1" dirty="0"/>
              <a:t>What are the possible outcomes of the supervisory response?</a:t>
            </a:r>
            <a:endParaRPr lang="en-VN" dirty="0"/>
          </a:p>
        </p:txBody>
      </p:sp>
      <p:graphicFrame>
        <p:nvGraphicFramePr>
          <p:cNvPr id="4" name="Content Placeholder 3">
            <a:extLst>
              <a:ext uri="{FF2B5EF4-FFF2-40B4-BE49-F238E27FC236}">
                <a16:creationId xmlns:a16="http://schemas.microsoft.com/office/drawing/2014/main" id="{97A38332-4E0E-F7E0-AA1E-21800650F5BD}"/>
              </a:ext>
            </a:extLst>
          </p:cNvPr>
          <p:cNvGraphicFramePr>
            <a:graphicFrameLocks noGrp="1"/>
          </p:cNvGraphicFramePr>
          <p:nvPr>
            <p:ph idx="1"/>
          </p:nvPr>
        </p:nvGraphicFramePr>
        <p:xfrm>
          <a:off x="185351" y="2047101"/>
          <a:ext cx="10243752" cy="45019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Callout 4">
            <a:extLst>
              <a:ext uri="{FF2B5EF4-FFF2-40B4-BE49-F238E27FC236}">
                <a16:creationId xmlns:a16="http://schemas.microsoft.com/office/drawing/2014/main" id="{B663219D-29CE-3736-D5D8-187134A83B8C}"/>
              </a:ext>
            </a:extLst>
          </p:cNvPr>
          <p:cNvSpPr/>
          <p:nvPr/>
        </p:nvSpPr>
        <p:spPr>
          <a:xfrm>
            <a:off x="7883190" y="2857398"/>
            <a:ext cx="3207433" cy="2095603"/>
          </a:xfrm>
          <a:prstGeom prst="wedgeEllipseCallout">
            <a:avLst/>
          </a:prstGeom>
          <a:solidFill>
            <a:schemeClr val="bg2"/>
          </a:solidFill>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VN" sz="2400" b="1" i="0" u="none" strike="noStrike" kern="1200" cap="none" spc="0" normalizeH="0" baseline="0" noProof="0" dirty="0">
                <a:ln>
                  <a:noFill/>
                </a:ln>
                <a:solidFill>
                  <a:prstClr val="black"/>
                </a:solidFill>
                <a:effectLst/>
                <a:uLnTx/>
                <a:uFillTx/>
                <a:latin typeface="Century Gothic" panose="020B0502020202020204"/>
                <a:ea typeface="+mn-ea"/>
                <a:cs typeface="+mn-cs"/>
              </a:rPr>
              <a:t>The </a:t>
            </a:r>
            <a:r>
              <a:rPr kumimoji="0" lang="en-VN" sz="2400" b="1" i="1" u="none" strike="noStrike" kern="1200" cap="none" spc="0" normalizeH="0" baseline="0" noProof="0" dirty="0">
                <a:ln>
                  <a:noFill/>
                </a:ln>
                <a:solidFill>
                  <a:prstClr val="black"/>
                </a:solidFill>
                <a:effectLst/>
                <a:uLnTx/>
                <a:uFillTx/>
                <a:latin typeface="Century Gothic" panose="020B0502020202020204"/>
                <a:ea typeface="+mn-ea"/>
                <a:cs typeface="+mn-cs"/>
              </a:rPr>
              <a:t>Discipline</a:t>
            </a:r>
            <a:r>
              <a:rPr kumimoji="0" lang="en-VN" sz="2400" b="1" i="0" u="none" strike="noStrike" kern="1200" cap="none" spc="0" normalizeH="0" baseline="0" noProof="0" dirty="0">
                <a:ln>
                  <a:noFill/>
                </a:ln>
                <a:solidFill>
                  <a:prstClr val="black"/>
                </a:solidFill>
                <a:effectLst/>
                <a:uLnTx/>
                <a:uFillTx/>
                <a:latin typeface="Century Gothic" panose="020B0502020202020204"/>
                <a:ea typeface="+mn-ea"/>
                <a:cs typeface="+mn-cs"/>
              </a:rPr>
              <a:t> permits only four different outcomes.</a:t>
            </a:r>
          </a:p>
        </p:txBody>
      </p:sp>
    </p:spTree>
    <p:extLst>
      <p:ext uri="{BB962C8B-B14F-4D97-AF65-F5344CB8AC3E}">
        <p14:creationId xmlns:p14="http://schemas.microsoft.com/office/powerpoint/2010/main" val="706687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graphicEl>
                                              <a:dgm id="{B90CDEC1-6598-7547-94B7-CCBC691975E8}"/>
                                            </p:graphicEl>
                                          </p:spTgt>
                                        </p:tgtEl>
                                        <p:attrNameLst>
                                          <p:attrName>style.visibility</p:attrName>
                                        </p:attrNameLst>
                                      </p:cBhvr>
                                      <p:to>
                                        <p:strVal val="visible"/>
                                      </p:to>
                                    </p:set>
                                    <p:animEffect transition="in" filter="dissolve">
                                      <p:cBhvr>
                                        <p:cTn id="7" dur="500"/>
                                        <p:tgtEl>
                                          <p:spTgt spid="4">
                                            <p:graphicEl>
                                              <a:dgm id="{B90CDEC1-6598-7547-94B7-CCBC691975E8}"/>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graphicEl>
                                              <a:dgm id="{15BC7D0F-4451-364F-B6F2-5BBD72A914E4}"/>
                                            </p:graphicEl>
                                          </p:spTgt>
                                        </p:tgtEl>
                                        <p:attrNameLst>
                                          <p:attrName>style.visibility</p:attrName>
                                        </p:attrNameLst>
                                      </p:cBhvr>
                                      <p:to>
                                        <p:strVal val="visible"/>
                                      </p:to>
                                    </p:set>
                                    <p:animEffect transition="in" filter="dissolve">
                                      <p:cBhvr>
                                        <p:cTn id="12" dur="500"/>
                                        <p:tgtEl>
                                          <p:spTgt spid="4">
                                            <p:graphicEl>
                                              <a:dgm id="{15BC7D0F-4451-364F-B6F2-5BBD72A914E4}"/>
                                            </p:graphic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4">
                                            <p:graphicEl>
                                              <a:dgm id="{32F9D7DD-EAB7-CA4B-998A-F93AD974A065}"/>
                                            </p:graphicEl>
                                          </p:spTgt>
                                        </p:tgtEl>
                                        <p:attrNameLst>
                                          <p:attrName>style.visibility</p:attrName>
                                        </p:attrNameLst>
                                      </p:cBhvr>
                                      <p:to>
                                        <p:strVal val="visible"/>
                                      </p:to>
                                    </p:set>
                                    <p:animEffect transition="in" filter="dissolve">
                                      <p:cBhvr>
                                        <p:cTn id="15" dur="500"/>
                                        <p:tgtEl>
                                          <p:spTgt spid="4">
                                            <p:graphicEl>
                                              <a:dgm id="{32F9D7DD-EAB7-CA4B-998A-F93AD974A06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4">
                                            <p:graphicEl>
                                              <a:dgm id="{ED49E52C-5219-B547-8986-ACC1CD51CD21}"/>
                                            </p:graphicEl>
                                          </p:spTgt>
                                        </p:tgtEl>
                                        <p:attrNameLst>
                                          <p:attrName>style.visibility</p:attrName>
                                        </p:attrNameLst>
                                      </p:cBhvr>
                                      <p:to>
                                        <p:strVal val="visible"/>
                                      </p:to>
                                    </p:set>
                                    <p:animEffect transition="in" filter="dissolve">
                                      <p:cBhvr>
                                        <p:cTn id="20" dur="500"/>
                                        <p:tgtEl>
                                          <p:spTgt spid="4">
                                            <p:graphicEl>
                                              <a:dgm id="{ED49E52C-5219-B547-8986-ACC1CD51CD21}"/>
                                            </p:graphic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4">
                                            <p:graphicEl>
                                              <a:dgm id="{77D643AB-7F02-9448-8A0B-DE0CC5EAB8E4}"/>
                                            </p:graphicEl>
                                          </p:spTgt>
                                        </p:tgtEl>
                                        <p:attrNameLst>
                                          <p:attrName>style.visibility</p:attrName>
                                        </p:attrNameLst>
                                      </p:cBhvr>
                                      <p:to>
                                        <p:strVal val="visible"/>
                                      </p:to>
                                    </p:set>
                                    <p:animEffect transition="in" filter="dissolve">
                                      <p:cBhvr>
                                        <p:cTn id="23" dur="500"/>
                                        <p:tgtEl>
                                          <p:spTgt spid="4">
                                            <p:graphicEl>
                                              <a:dgm id="{77D643AB-7F02-9448-8A0B-DE0CC5EAB8E4}"/>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4">
                                            <p:graphicEl>
                                              <a:dgm id="{383A14F8-F245-2448-ADC3-8E8BFDCCF8AA}"/>
                                            </p:graphicEl>
                                          </p:spTgt>
                                        </p:tgtEl>
                                        <p:attrNameLst>
                                          <p:attrName>style.visibility</p:attrName>
                                        </p:attrNameLst>
                                      </p:cBhvr>
                                      <p:to>
                                        <p:strVal val="visible"/>
                                      </p:to>
                                    </p:set>
                                    <p:animEffect transition="in" filter="dissolve">
                                      <p:cBhvr>
                                        <p:cTn id="28" dur="500"/>
                                        <p:tgtEl>
                                          <p:spTgt spid="4">
                                            <p:graphicEl>
                                              <a:dgm id="{383A14F8-F245-2448-ADC3-8E8BFDCCF8AA}"/>
                                            </p:graphic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4">
                                            <p:graphicEl>
                                              <a:dgm id="{0F343EE3-46A5-C545-9885-47C5DB7347CC}"/>
                                            </p:graphicEl>
                                          </p:spTgt>
                                        </p:tgtEl>
                                        <p:attrNameLst>
                                          <p:attrName>style.visibility</p:attrName>
                                        </p:attrNameLst>
                                      </p:cBhvr>
                                      <p:to>
                                        <p:strVal val="visible"/>
                                      </p:to>
                                    </p:set>
                                    <p:animEffect transition="in" filter="dissolve">
                                      <p:cBhvr>
                                        <p:cTn id="31" dur="500"/>
                                        <p:tgtEl>
                                          <p:spTgt spid="4">
                                            <p:graphicEl>
                                              <a:dgm id="{0F343EE3-46A5-C545-9885-47C5DB7347CC}"/>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4">
                                            <p:graphicEl>
                                              <a:dgm id="{A4E5D9A5-0CEE-544A-95C6-248F34331C74}"/>
                                            </p:graphicEl>
                                          </p:spTgt>
                                        </p:tgtEl>
                                        <p:attrNameLst>
                                          <p:attrName>style.visibility</p:attrName>
                                        </p:attrNameLst>
                                      </p:cBhvr>
                                      <p:to>
                                        <p:strVal val="visible"/>
                                      </p:to>
                                    </p:set>
                                    <p:animEffect transition="in" filter="dissolve">
                                      <p:cBhvr>
                                        <p:cTn id="36" dur="500"/>
                                        <p:tgtEl>
                                          <p:spTgt spid="4">
                                            <p:graphicEl>
                                              <a:dgm id="{A4E5D9A5-0CEE-544A-95C6-248F34331C74}"/>
                                            </p:graphicEl>
                                          </p:spTgt>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4">
                                            <p:graphicEl>
                                              <a:dgm id="{3E937EE0-4140-A14E-BA19-5DBC859D7988}"/>
                                            </p:graphicEl>
                                          </p:spTgt>
                                        </p:tgtEl>
                                        <p:attrNameLst>
                                          <p:attrName>style.visibility</p:attrName>
                                        </p:attrNameLst>
                                      </p:cBhvr>
                                      <p:to>
                                        <p:strVal val="visible"/>
                                      </p:to>
                                    </p:set>
                                    <p:animEffect transition="in" filter="dissolve">
                                      <p:cBhvr>
                                        <p:cTn id="39" dur="500"/>
                                        <p:tgtEl>
                                          <p:spTgt spid="4">
                                            <p:graphicEl>
                                              <a:dgm id="{3E937EE0-4140-A14E-BA19-5DBC859D7988}"/>
                                            </p:graphicEl>
                                          </p:spTgt>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circle(in)">
                                      <p:cBhvr>
                                        <p:cTn id="4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3C2D7E-3F2E-404E-9B30-CB12DC972D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F1F7FD00-BF97-4325-B7C2-E451F20840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a:extLst>
              <a:ext uri="{FF2B5EF4-FFF2-40B4-BE49-F238E27FC236}">
                <a16:creationId xmlns:a16="http://schemas.microsoft.com/office/drawing/2014/main" id="{24B2E712-D1C6-6242-B656-425DA3844B99}"/>
              </a:ext>
            </a:extLst>
          </p:cNvPr>
          <p:cNvSpPr>
            <a:spLocks noGrp="1"/>
          </p:cNvSpPr>
          <p:nvPr>
            <p:ph type="title"/>
          </p:nvPr>
        </p:nvSpPr>
        <p:spPr>
          <a:xfrm>
            <a:off x="1843391" y="624110"/>
            <a:ext cx="9383408" cy="1280890"/>
          </a:xfrm>
        </p:spPr>
        <p:txBody>
          <a:bodyPr>
            <a:normAutofit/>
          </a:bodyPr>
          <a:lstStyle/>
          <a:p>
            <a:r>
              <a:rPr lang="en-VN" b="1" dirty="0">
                <a:solidFill>
                  <a:srgbClr val="FFFFFF"/>
                </a:solidFill>
              </a:rPr>
              <a:t>Practical Tips for Handling Complaints</a:t>
            </a:r>
          </a:p>
        </p:txBody>
      </p:sp>
      <p:sp>
        <p:nvSpPr>
          <p:cNvPr id="12" name="Freeform 11">
            <a:extLst>
              <a:ext uri="{FF2B5EF4-FFF2-40B4-BE49-F238E27FC236}">
                <a16:creationId xmlns:a16="http://schemas.microsoft.com/office/drawing/2014/main" id="{179B5294-DA4E-4926-B14A-DD6E07A12F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VN"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3" name="Content Placeholder 2">
            <a:extLst>
              <a:ext uri="{FF2B5EF4-FFF2-40B4-BE49-F238E27FC236}">
                <a16:creationId xmlns:a16="http://schemas.microsoft.com/office/drawing/2014/main" id="{860A07B2-C811-AD4B-B83F-23E91DC32EBF}"/>
              </a:ext>
            </a:extLst>
          </p:cNvPr>
          <p:cNvSpPr>
            <a:spLocks noGrp="1"/>
          </p:cNvSpPr>
          <p:nvPr>
            <p:ph idx="1"/>
          </p:nvPr>
        </p:nvSpPr>
        <p:spPr>
          <a:xfrm>
            <a:off x="423081" y="2497218"/>
            <a:ext cx="10803718" cy="4360782"/>
          </a:xfrm>
        </p:spPr>
        <p:txBody>
          <a:bodyPr>
            <a:normAutofit/>
          </a:bodyPr>
          <a:lstStyle/>
          <a:p>
            <a:r>
              <a:rPr lang="en-VN" sz="2000" b="1" i="1" dirty="0"/>
              <a:t>Single</a:t>
            </a:r>
            <a:r>
              <a:rPr lang="en-VN" sz="2000" b="1" dirty="0"/>
              <a:t>-complaint case</a:t>
            </a:r>
            <a:r>
              <a:rPr lang="en-VN" sz="2000" dirty="0"/>
              <a:t>: determine which allegations are judicial or administrative; use color code (</a:t>
            </a:r>
            <a:r>
              <a:rPr lang="en-VN" sz="2000" dirty="0">
                <a:solidFill>
                  <a:srgbClr val="FFC000"/>
                </a:solidFill>
              </a:rPr>
              <a:t>orange</a:t>
            </a:r>
            <a:r>
              <a:rPr lang="en-VN" sz="2000" dirty="0"/>
              <a:t> </a:t>
            </a:r>
            <a:r>
              <a:rPr lang="en-VN" sz="2000" dirty="0">
                <a:solidFill>
                  <a:srgbClr val="FFC000"/>
                </a:solidFill>
              </a:rPr>
              <a:t>for judicial</a:t>
            </a:r>
            <a:r>
              <a:rPr lang="en-VN" sz="2000" dirty="0"/>
              <a:t>, </a:t>
            </a:r>
            <a:r>
              <a:rPr lang="en-VN" sz="2000" dirty="0">
                <a:solidFill>
                  <a:srgbClr val="92D050"/>
                </a:solidFill>
              </a:rPr>
              <a:t>green</a:t>
            </a:r>
            <a:r>
              <a:rPr lang="en-VN" sz="2000" dirty="0"/>
              <a:t> </a:t>
            </a:r>
            <a:r>
              <a:rPr lang="en-VN" sz="2000" dirty="0">
                <a:solidFill>
                  <a:srgbClr val="92D050"/>
                </a:solidFill>
              </a:rPr>
              <a:t>for administrative</a:t>
            </a:r>
            <a:r>
              <a:rPr lang="en-VN" sz="2000" dirty="0"/>
              <a:t>); address each allegation separately; avoid confounding the issues.</a:t>
            </a:r>
          </a:p>
          <a:p>
            <a:r>
              <a:rPr lang="en-VN" sz="2000" b="1" i="1" dirty="0"/>
              <a:t>Multiple</a:t>
            </a:r>
            <a:r>
              <a:rPr lang="en-VN" sz="2000" b="1" dirty="0"/>
              <a:t>-complaint case</a:t>
            </a:r>
            <a:r>
              <a:rPr lang="en-VN" sz="2000" dirty="0"/>
              <a:t>: create diagram or chart indicating </a:t>
            </a:r>
            <a:r>
              <a:rPr lang="en-VN" sz="2000" i="1" dirty="0"/>
              <a:t>Who?</a:t>
            </a:r>
            <a:r>
              <a:rPr lang="en-VN" sz="2000" dirty="0"/>
              <a:t> </a:t>
            </a:r>
            <a:r>
              <a:rPr lang="en-VN" sz="2000" i="1" dirty="0"/>
              <a:t>When?</a:t>
            </a:r>
            <a:r>
              <a:rPr lang="en-VN" sz="2000" dirty="0"/>
              <a:t> </a:t>
            </a:r>
            <a:r>
              <a:rPr lang="en-VN" sz="2000" i="1" dirty="0"/>
              <a:t>What?; </a:t>
            </a:r>
            <a:r>
              <a:rPr lang="en-VN" sz="2000" dirty="0"/>
              <a:t>make triage between judicial, administrative, and other types of claims; use color code; merge complaints that are based on same allegations, set of facts and separate those that aren’t.</a:t>
            </a:r>
          </a:p>
          <a:p>
            <a:r>
              <a:rPr lang="en-VN" sz="2000" dirty="0"/>
              <a:t>Make sure that Respondent and Complainant(s) understand which issues are being addressed and stay on topic during meetings/proceedings.</a:t>
            </a:r>
          </a:p>
          <a:p>
            <a:r>
              <a:rPr lang="en-VN" sz="2000" dirty="0"/>
              <a:t>Judicial and administrative complaints can be processed in the same supervisory response if they are discussed separately from each other.</a:t>
            </a:r>
          </a:p>
          <a:p>
            <a:r>
              <a:rPr lang="en-VN" sz="2000" dirty="0"/>
              <a:t>But </a:t>
            </a:r>
            <a:r>
              <a:rPr lang="en-VN" sz="2000" u="sng" dirty="0"/>
              <a:t>only</a:t>
            </a:r>
            <a:r>
              <a:rPr lang="en-VN" sz="2000" dirty="0"/>
              <a:t> judicial complaint(s) can be referred to Counsel for the Church</a:t>
            </a:r>
          </a:p>
        </p:txBody>
      </p:sp>
    </p:spTree>
    <p:extLst>
      <p:ext uri="{BB962C8B-B14F-4D97-AF65-F5344CB8AC3E}">
        <p14:creationId xmlns:p14="http://schemas.microsoft.com/office/powerpoint/2010/main" val="59648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F5E9A-02A6-C942-AF3C-C9B9DF511655}"/>
              </a:ext>
            </a:extLst>
          </p:cNvPr>
          <p:cNvSpPr>
            <a:spLocks noGrp="1"/>
          </p:cNvSpPr>
          <p:nvPr>
            <p:ph type="title"/>
          </p:nvPr>
        </p:nvSpPr>
        <p:spPr/>
        <p:txBody>
          <a:bodyPr/>
          <a:lstStyle/>
          <a:p>
            <a:r>
              <a:rPr lang="en-VN" b="1" dirty="0"/>
              <a:t>Constitutional Structure of the UMC</a:t>
            </a:r>
            <a:br>
              <a:rPr lang="en-VN" dirty="0"/>
            </a:br>
            <a:r>
              <a:rPr lang="en-VN" sz="3000" dirty="0"/>
              <a:t>Our church has </a:t>
            </a:r>
            <a:r>
              <a:rPr lang="en-US" sz="3000" dirty="0"/>
              <a:t>three co-equal branches</a:t>
            </a:r>
            <a:endParaRPr lang="en-VN" sz="3000" dirty="0"/>
          </a:p>
        </p:txBody>
      </p:sp>
      <p:graphicFrame>
        <p:nvGraphicFramePr>
          <p:cNvPr id="8" name="Content Placeholder 5">
            <a:extLst>
              <a:ext uri="{FF2B5EF4-FFF2-40B4-BE49-F238E27FC236}">
                <a16:creationId xmlns:a16="http://schemas.microsoft.com/office/drawing/2014/main" id="{DE693F83-2F2E-CE4D-8806-CD0541206171}"/>
              </a:ext>
            </a:extLst>
          </p:cNvPr>
          <p:cNvGraphicFramePr>
            <a:graphicFrameLocks noGrp="1"/>
          </p:cNvGraphicFramePr>
          <p:nvPr>
            <p:ph idx="1"/>
            <p:extLst>
              <p:ext uri="{D42A27DB-BD31-4B8C-83A1-F6EECF244321}">
                <p14:modId xmlns:p14="http://schemas.microsoft.com/office/powerpoint/2010/main" val="1412341141"/>
              </p:ext>
            </p:extLst>
          </p:nvPr>
        </p:nvGraphicFramePr>
        <p:xfrm>
          <a:off x="1279669" y="1970599"/>
          <a:ext cx="9632662" cy="4263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ight Arrow Callout 8">
            <a:extLst>
              <a:ext uri="{FF2B5EF4-FFF2-40B4-BE49-F238E27FC236}">
                <a16:creationId xmlns:a16="http://schemas.microsoft.com/office/drawing/2014/main" id="{7ED01E66-7019-C94C-ADEB-6334507F45F4}"/>
              </a:ext>
            </a:extLst>
          </p:cNvPr>
          <p:cNvSpPr/>
          <p:nvPr/>
        </p:nvSpPr>
        <p:spPr>
          <a:xfrm>
            <a:off x="844062" y="5137732"/>
            <a:ext cx="2290689" cy="1096158"/>
          </a:xfrm>
          <a:prstGeom prst="rightArrowCallout">
            <a:avLst/>
          </a:prstGeom>
          <a:solidFill>
            <a:schemeClr val="bg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b="1" dirty="0">
                <a:solidFill>
                  <a:schemeClr val="tx1"/>
                </a:solidFill>
              </a:rPr>
              <a:t>LEGISLATIVE BRANCH</a:t>
            </a:r>
          </a:p>
        </p:txBody>
      </p:sp>
      <p:sp>
        <p:nvSpPr>
          <p:cNvPr id="7" name="Left Arrow Callout 6">
            <a:extLst>
              <a:ext uri="{FF2B5EF4-FFF2-40B4-BE49-F238E27FC236}">
                <a16:creationId xmlns:a16="http://schemas.microsoft.com/office/drawing/2014/main" id="{1B029DD0-3BD2-A540-9DCC-14C5AFE7C685}"/>
              </a:ext>
            </a:extLst>
          </p:cNvPr>
          <p:cNvSpPr/>
          <p:nvPr/>
        </p:nvSpPr>
        <p:spPr>
          <a:xfrm>
            <a:off x="9057251" y="5137732"/>
            <a:ext cx="2290687" cy="1096158"/>
          </a:xfrm>
          <a:prstGeom prst="leftArrowCallout">
            <a:avLst/>
          </a:prstGeom>
          <a:solidFill>
            <a:schemeClr val="bg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b="1" dirty="0">
                <a:solidFill>
                  <a:schemeClr val="tx1"/>
                </a:solidFill>
              </a:rPr>
              <a:t>JUDICIAL BRANCH</a:t>
            </a:r>
          </a:p>
        </p:txBody>
      </p:sp>
      <p:sp>
        <p:nvSpPr>
          <p:cNvPr id="12" name="Up Arrow Callout 11">
            <a:extLst>
              <a:ext uri="{FF2B5EF4-FFF2-40B4-BE49-F238E27FC236}">
                <a16:creationId xmlns:a16="http://schemas.microsoft.com/office/drawing/2014/main" id="{E43B0C7D-4167-A247-97AC-F17E9453F427}"/>
              </a:ext>
            </a:extLst>
          </p:cNvPr>
          <p:cNvSpPr/>
          <p:nvPr/>
        </p:nvSpPr>
        <p:spPr>
          <a:xfrm>
            <a:off x="5415570" y="3094892"/>
            <a:ext cx="1341611" cy="1519311"/>
          </a:xfrm>
          <a:prstGeom prst="upArrowCallout">
            <a:avLst/>
          </a:prstGeom>
          <a:solidFill>
            <a:schemeClr val="bg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b="1" dirty="0">
                <a:solidFill>
                  <a:schemeClr val="tx1"/>
                </a:solidFill>
              </a:rPr>
              <a:t>EXECUTIVE BRANCH</a:t>
            </a:r>
          </a:p>
        </p:txBody>
      </p:sp>
      <p:sp>
        <p:nvSpPr>
          <p:cNvPr id="13" name="Vertical Scroll 12">
            <a:extLst>
              <a:ext uri="{FF2B5EF4-FFF2-40B4-BE49-F238E27FC236}">
                <a16:creationId xmlns:a16="http://schemas.microsoft.com/office/drawing/2014/main" id="{6D13ECF4-32C5-8C4E-8498-51F565BE3FD4}"/>
              </a:ext>
            </a:extLst>
          </p:cNvPr>
          <p:cNvSpPr/>
          <p:nvPr/>
        </p:nvSpPr>
        <p:spPr>
          <a:xfrm>
            <a:off x="7891975" y="1970599"/>
            <a:ext cx="3020356" cy="2643604"/>
          </a:xfrm>
          <a:prstGeom prst="vertic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sz="2400" b="1" dirty="0">
                <a:solidFill>
                  <a:srgbClr val="FF0000"/>
                </a:solidFill>
              </a:rPr>
              <a:t>NOTE</a:t>
            </a:r>
            <a:endParaRPr lang="en-VN" b="1" dirty="0">
              <a:solidFill>
                <a:srgbClr val="FF0000"/>
              </a:solidFill>
            </a:endParaRPr>
          </a:p>
          <a:p>
            <a:pPr algn="ctr"/>
            <a:r>
              <a:rPr lang="en-VN" b="1" dirty="0">
                <a:solidFill>
                  <a:schemeClr val="tx1"/>
                </a:solidFill>
              </a:rPr>
              <a:t>UMC polity appears similar but is fundamentally different from U.S. governmt. structure</a:t>
            </a:r>
          </a:p>
        </p:txBody>
      </p:sp>
      <p:sp>
        <p:nvSpPr>
          <p:cNvPr id="14" name="Oval Callout 13">
            <a:extLst>
              <a:ext uri="{FF2B5EF4-FFF2-40B4-BE49-F238E27FC236}">
                <a16:creationId xmlns:a16="http://schemas.microsoft.com/office/drawing/2014/main" id="{6DE1BA91-AEBB-8541-9EF4-2A03CBB1DEA8}"/>
              </a:ext>
            </a:extLst>
          </p:cNvPr>
          <p:cNvSpPr/>
          <p:nvPr/>
        </p:nvSpPr>
        <p:spPr>
          <a:xfrm>
            <a:off x="1594338" y="2410970"/>
            <a:ext cx="3080825" cy="1814732"/>
          </a:xfrm>
          <a:prstGeom prst="wedgeEllipseCallou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VN" dirty="0">
                <a:solidFill>
                  <a:sysClr val="windowText" lastClr="000000"/>
                </a:solidFill>
              </a:rPr>
              <a:t>It is OK to use those labels as long as we know the UM-US differences</a:t>
            </a:r>
          </a:p>
        </p:txBody>
      </p:sp>
    </p:spTree>
    <p:extLst>
      <p:ext uri="{BB962C8B-B14F-4D97-AF65-F5344CB8AC3E}">
        <p14:creationId xmlns:p14="http://schemas.microsoft.com/office/powerpoint/2010/main" val="245239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graphicEl>
                                              <a:dgm id="{5A9DAEFD-7FA8-1444-B956-D4F29DA19AED}"/>
                                            </p:graphicEl>
                                          </p:spTgt>
                                        </p:tgtEl>
                                        <p:attrNameLst>
                                          <p:attrName>style.visibility</p:attrName>
                                        </p:attrNameLst>
                                      </p:cBhvr>
                                      <p:to>
                                        <p:strVal val="visible"/>
                                      </p:to>
                                    </p:set>
                                    <p:anim calcmode="lin" valueType="num">
                                      <p:cBhvr>
                                        <p:cTn id="7" dur="500" fill="hold"/>
                                        <p:tgtEl>
                                          <p:spTgt spid="8">
                                            <p:graphicEl>
                                              <a:dgm id="{5A9DAEFD-7FA8-1444-B956-D4F29DA19AED}"/>
                                            </p:graphicEl>
                                          </p:spTgt>
                                        </p:tgtEl>
                                        <p:attrNameLst>
                                          <p:attrName>ppt_w</p:attrName>
                                        </p:attrNameLst>
                                      </p:cBhvr>
                                      <p:tavLst>
                                        <p:tav tm="0">
                                          <p:val>
                                            <p:fltVal val="0"/>
                                          </p:val>
                                        </p:tav>
                                        <p:tav tm="100000">
                                          <p:val>
                                            <p:strVal val="#ppt_w"/>
                                          </p:val>
                                        </p:tav>
                                      </p:tavLst>
                                    </p:anim>
                                    <p:anim calcmode="lin" valueType="num">
                                      <p:cBhvr>
                                        <p:cTn id="8" dur="500" fill="hold"/>
                                        <p:tgtEl>
                                          <p:spTgt spid="8">
                                            <p:graphicEl>
                                              <a:dgm id="{5A9DAEFD-7FA8-1444-B956-D4F29DA19AED}"/>
                                            </p:graphicEl>
                                          </p:spTgt>
                                        </p:tgtEl>
                                        <p:attrNameLst>
                                          <p:attrName>ppt_h</p:attrName>
                                        </p:attrNameLst>
                                      </p:cBhvr>
                                      <p:tavLst>
                                        <p:tav tm="0">
                                          <p:val>
                                            <p:fltVal val="0"/>
                                          </p:val>
                                        </p:tav>
                                        <p:tav tm="100000">
                                          <p:val>
                                            <p:strVal val="#ppt_h"/>
                                          </p:val>
                                        </p:tav>
                                      </p:tavLst>
                                    </p:anim>
                                    <p:animEffect transition="in" filter="fade">
                                      <p:cBhvr>
                                        <p:cTn id="9" dur="500"/>
                                        <p:tgtEl>
                                          <p:spTgt spid="8">
                                            <p:graphicEl>
                                              <a:dgm id="{5A9DAEFD-7FA8-1444-B956-D4F29DA19AED}"/>
                                            </p:graphic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8">
                                            <p:graphicEl>
                                              <a:dgm id="{62A74091-6F85-2D43-969B-E86C79FE4B7D}"/>
                                            </p:graphicEl>
                                          </p:spTgt>
                                        </p:tgtEl>
                                        <p:attrNameLst>
                                          <p:attrName>style.visibility</p:attrName>
                                        </p:attrNameLst>
                                      </p:cBhvr>
                                      <p:to>
                                        <p:strVal val="visible"/>
                                      </p:to>
                                    </p:set>
                                    <p:anim calcmode="lin" valueType="num">
                                      <p:cBhvr>
                                        <p:cTn id="14" dur="500" fill="hold"/>
                                        <p:tgtEl>
                                          <p:spTgt spid="8">
                                            <p:graphicEl>
                                              <a:dgm id="{62A74091-6F85-2D43-969B-E86C79FE4B7D}"/>
                                            </p:graphicEl>
                                          </p:spTgt>
                                        </p:tgtEl>
                                        <p:attrNameLst>
                                          <p:attrName>ppt_w</p:attrName>
                                        </p:attrNameLst>
                                      </p:cBhvr>
                                      <p:tavLst>
                                        <p:tav tm="0">
                                          <p:val>
                                            <p:fltVal val="0"/>
                                          </p:val>
                                        </p:tav>
                                        <p:tav tm="100000">
                                          <p:val>
                                            <p:strVal val="#ppt_w"/>
                                          </p:val>
                                        </p:tav>
                                      </p:tavLst>
                                    </p:anim>
                                    <p:anim calcmode="lin" valueType="num">
                                      <p:cBhvr>
                                        <p:cTn id="15" dur="500" fill="hold"/>
                                        <p:tgtEl>
                                          <p:spTgt spid="8">
                                            <p:graphicEl>
                                              <a:dgm id="{62A74091-6F85-2D43-969B-E86C79FE4B7D}"/>
                                            </p:graphicEl>
                                          </p:spTgt>
                                        </p:tgtEl>
                                        <p:attrNameLst>
                                          <p:attrName>ppt_h</p:attrName>
                                        </p:attrNameLst>
                                      </p:cBhvr>
                                      <p:tavLst>
                                        <p:tav tm="0">
                                          <p:val>
                                            <p:fltVal val="0"/>
                                          </p:val>
                                        </p:tav>
                                        <p:tav tm="100000">
                                          <p:val>
                                            <p:strVal val="#ppt_h"/>
                                          </p:val>
                                        </p:tav>
                                      </p:tavLst>
                                    </p:anim>
                                    <p:animEffect transition="in" filter="fade">
                                      <p:cBhvr>
                                        <p:cTn id="16" dur="500"/>
                                        <p:tgtEl>
                                          <p:spTgt spid="8">
                                            <p:graphicEl>
                                              <a:dgm id="{62A74091-6F85-2D43-969B-E86C79FE4B7D}"/>
                                            </p:graphic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8">
                                            <p:graphicEl>
                                              <a:dgm id="{6EF8588A-E5A9-4C49-B355-7F3B5E1DD8A8}"/>
                                            </p:graphicEl>
                                          </p:spTgt>
                                        </p:tgtEl>
                                        <p:attrNameLst>
                                          <p:attrName>style.visibility</p:attrName>
                                        </p:attrNameLst>
                                      </p:cBhvr>
                                      <p:to>
                                        <p:strVal val="visible"/>
                                      </p:to>
                                    </p:set>
                                    <p:anim calcmode="lin" valueType="num">
                                      <p:cBhvr>
                                        <p:cTn id="19" dur="500" fill="hold"/>
                                        <p:tgtEl>
                                          <p:spTgt spid="8">
                                            <p:graphicEl>
                                              <a:dgm id="{6EF8588A-E5A9-4C49-B355-7F3B5E1DD8A8}"/>
                                            </p:graphicEl>
                                          </p:spTgt>
                                        </p:tgtEl>
                                        <p:attrNameLst>
                                          <p:attrName>ppt_w</p:attrName>
                                        </p:attrNameLst>
                                      </p:cBhvr>
                                      <p:tavLst>
                                        <p:tav tm="0">
                                          <p:val>
                                            <p:fltVal val="0"/>
                                          </p:val>
                                        </p:tav>
                                        <p:tav tm="100000">
                                          <p:val>
                                            <p:strVal val="#ppt_w"/>
                                          </p:val>
                                        </p:tav>
                                      </p:tavLst>
                                    </p:anim>
                                    <p:anim calcmode="lin" valueType="num">
                                      <p:cBhvr>
                                        <p:cTn id="20" dur="500" fill="hold"/>
                                        <p:tgtEl>
                                          <p:spTgt spid="8">
                                            <p:graphicEl>
                                              <a:dgm id="{6EF8588A-E5A9-4C49-B355-7F3B5E1DD8A8}"/>
                                            </p:graphicEl>
                                          </p:spTgt>
                                        </p:tgtEl>
                                        <p:attrNameLst>
                                          <p:attrName>ppt_h</p:attrName>
                                        </p:attrNameLst>
                                      </p:cBhvr>
                                      <p:tavLst>
                                        <p:tav tm="0">
                                          <p:val>
                                            <p:fltVal val="0"/>
                                          </p:val>
                                        </p:tav>
                                        <p:tav tm="100000">
                                          <p:val>
                                            <p:strVal val="#ppt_h"/>
                                          </p:val>
                                        </p:tav>
                                      </p:tavLst>
                                    </p:anim>
                                    <p:animEffect transition="in" filter="fade">
                                      <p:cBhvr>
                                        <p:cTn id="21" dur="500"/>
                                        <p:tgtEl>
                                          <p:spTgt spid="8">
                                            <p:graphicEl>
                                              <a:dgm id="{6EF8588A-E5A9-4C49-B355-7F3B5E1DD8A8}"/>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8">
                                            <p:graphicEl>
                                              <a:dgm id="{D2916253-EAF9-E149-8847-DEC7E8D687BD}"/>
                                            </p:graphicEl>
                                          </p:spTgt>
                                        </p:tgtEl>
                                        <p:attrNameLst>
                                          <p:attrName>style.visibility</p:attrName>
                                        </p:attrNameLst>
                                      </p:cBhvr>
                                      <p:to>
                                        <p:strVal val="visible"/>
                                      </p:to>
                                    </p:set>
                                    <p:anim calcmode="lin" valueType="num">
                                      <p:cBhvr>
                                        <p:cTn id="26" dur="500" fill="hold"/>
                                        <p:tgtEl>
                                          <p:spTgt spid="8">
                                            <p:graphicEl>
                                              <a:dgm id="{D2916253-EAF9-E149-8847-DEC7E8D687BD}"/>
                                            </p:graphicEl>
                                          </p:spTgt>
                                        </p:tgtEl>
                                        <p:attrNameLst>
                                          <p:attrName>ppt_w</p:attrName>
                                        </p:attrNameLst>
                                      </p:cBhvr>
                                      <p:tavLst>
                                        <p:tav tm="0">
                                          <p:val>
                                            <p:fltVal val="0"/>
                                          </p:val>
                                        </p:tav>
                                        <p:tav tm="100000">
                                          <p:val>
                                            <p:strVal val="#ppt_w"/>
                                          </p:val>
                                        </p:tav>
                                      </p:tavLst>
                                    </p:anim>
                                    <p:anim calcmode="lin" valueType="num">
                                      <p:cBhvr>
                                        <p:cTn id="27" dur="500" fill="hold"/>
                                        <p:tgtEl>
                                          <p:spTgt spid="8">
                                            <p:graphicEl>
                                              <a:dgm id="{D2916253-EAF9-E149-8847-DEC7E8D687BD}"/>
                                            </p:graphicEl>
                                          </p:spTgt>
                                        </p:tgtEl>
                                        <p:attrNameLst>
                                          <p:attrName>ppt_h</p:attrName>
                                        </p:attrNameLst>
                                      </p:cBhvr>
                                      <p:tavLst>
                                        <p:tav tm="0">
                                          <p:val>
                                            <p:fltVal val="0"/>
                                          </p:val>
                                        </p:tav>
                                        <p:tav tm="100000">
                                          <p:val>
                                            <p:strVal val="#ppt_h"/>
                                          </p:val>
                                        </p:tav>
                                      </p:tavLst>
                                    </p:anim>
                                    <p:animEffect transition="in" filter="fade">
                                      <p:cBhvr>
                                        <p:cTn id="28" dur="500"/>
                                        <p:tgtEl>
                                          <p:spTgt spid="8">
                                            <p:graphicEl>
                                              <a:dgm id="{D2916253-EAF9-E149-8847-DEC7E8D687BD}"/>
                                            </p:graphicEl>
                                          </p:spTgt>
                                        </p:tgtEl>
                                      </p:cBhvr>
                                    </p:animEffect>
                                  </p:childTnLst>
                                </p:cTn>
                              </p:par>
                              <p:par>
                                <p:cTn id="29" presetID="53" presetClass="entr" presetSubtype="16" fill="hold" grpId="0" nodeType="withEffect">
                                  <p:stCondLst>
                                    <p:cond delay="0"/>
                                  </p:stCondLst>
                                  <p:childTnLst>
                                    <p:set>
                                      <p:cBhvr>
                                        <p:cTn id="30" dur="1" fill="hold">
                                          <p:stCondLst>
                                            <p:cond delay="0"/>
                                          </p:stCondLst>
                                        </p:cTn>
                                        <p:tgtEl>
                                          <p:spTgt spid="8">
                                            <p:graphicEl>
                                              <a:dgm id="{7346BDD6-D891-5544-8E24-6235BF13CB22}"/>
                                            </p:graphicEl>
                                          </p:spTgt>
                                        </p:tgtEl>
                                        <p:attrNameLst>
                                          <p:attrName>style.visibility</p:attrName>
                                        </p:attrNameLst>
                                      </p:cBhvr>
                                      <p:to>
                                        <p:strVal val="visible"/>
                                      </p:to>
                                    </p:set>
                                    <p:anim calcmode="lin" valueType="num">
                                      <p:cBhvr>
                                        <p:cTn id="31" dur="500" fill="hold"/>
                                        <p:tgtEl>
                                          <p:spTgt spid="8">
                                            <p:graphicEl>
                                              <a:dgm id="{7346BDD6-D891-5544-8E24-6235BF13CB22}"/>
                                            </p:graphicEl>
                                          </p:spTgt>
                                        </p:tgtEl>
                                        <p:attrNameLst>
                                          <p:attrName>ppt_w</p:attrName>
                                        </p:attrNameLst>
                                      </p:cBhvr>
                                      <p:tavLst>
                                        <p:tav tm="0">
                                          <p:val>
                                            <p:fltVal val="0"/>
                                          </p:val>
                                        </p:tav>
                                        <p:tav tm="100000">
                                          <p:val>
                                            <p:strVal val="#ppt_w"/>
                                          </p:val>
                                        </p:tav>
                                      </p:tavLst>
                                    </p:anim>
                                    <p:anim calcmode="lin" valueType="num">
                                      <p:cBhvr>
                                        <p:cTn id="32" dur="500" fill="hold"/>
                                        <p:tgtEl>
                                          <p:spTgt spid="8">
                                            <p:graphicEl>
                                              <a:dgm id="{7346BDD6-D891-5544-8E24-6235BF13CB22}"/>
                                            </p:graphicEl>
                                          </p:spTgt>
                                        </p:tgtEl>
                                        <p:attrNameLst>
                                          <p:attrName>ppt_h</p:attrName>
                                        </p:attrNameLst>
                                      </p:cBhvr>
                                      <p:tavLst>
                                        <p:tav tm="0">
                                          <p:val>
                                            <p:fltVal val="0"/>
                                          </p:val>
                                        </p:tav>
                                        <p:tav tm="100000">
                                          <p:val>
                                            <p:strVal val="#ppt_h"/>
                                          </p:val>
                                        </p:tav>
                                      </p:tavLst>
                                    </p:anim>
                                    <p:animEffect transition="in" filter="fade">
                                      <p:cBhvr>
                                        <p:cTn id="33" dur="500"/>
                                        <p:tgtEl>
                                          <p:spTgt spid="8">
                                            <p:graphicEl>
                                              <a:dgm id="{7346BDD6-D891-5544-8E24-6235BF13CB22}"/>
                                            </p:graphicEl>
                                          </p:spTgt>
                                        </p:tgtEl>
                                      </p:cBhvr>
                                    </p:animEffect>
                                  </p:childTnLst>
                                </p:cTn>
                              </p:par>
                              <p:par>
                                <p:cTn id="34" presetID="53" presetClass="entr" presetSubtype="16" fill="hold" grpId="0" nodeType="withEffect">
                                  <p:stCondLst>
                                    <p:cond delay="0"/>
                                  </p:stCondLst>
                                  <p:childTnLst>
                                    <p:set>
                                      <p:cBhvr>
                                        <p:cTn id="35" dur="1" fill="hold">
                                          <p:stCondLst>
                                            <p:cond delay="0"/>
                                          </p:stCondLst>
                                        </p:cTn>
                                        <p:tgtEl>
                                          <p:spTgt spid="8">
                                            <p:graphicEl>
                                              <a:dgm id="{366B06BF-4955-C445-BD6B-65B64BAAAFAC}"/>
                                            </p:graphicEl>
                                          </p:spTgt>
                                        </p:tgtEl>
                                        <p:attrNameLst>
                                          <p:attrName>style.visibility</p:attrName>
                                        </p:attrNameLst>
                                      </p:cBhvr>
                                      <p:to>
                                        <p:strVal val="visible"/>
                                      </p:to>
                                    </p:set>
                                    <p:anim calcmode="lin" valueType="num">
                                      <p:cBhvr>
                                        <p:cTn id="36" dur="500" fill="hold"/>
                                        <p:tgtEl>
                                          <p:spTgt spid="8">
                                            <p:graphicEl>
                                              <a:dgm id="{366B06BF-4955-C445-BD6B-65B64BAAAFAC}"/>
                                            </p:graphicEl>
                                          </p:spTgt>
                                        </p:tgtEl>
                                        <p:attrNameLst>
                                          <p:attrName>ppt_w</p:attrName>
                                        </p:attrNameLst>
                                      </p:cBhvr>
                                      <p:tavLst>
                                        <p:tav tm="0">
                                          <p:val>
                                            <p:fltVal val="0"/>
                                          </p:val>
                                        </p:tav>
                                        <p:tav tm="100000">
                                          <p:val>
                                            <p:strVal val="#ppt_w"/>
                                          </p:val>
                                        </p:tav>
                                      </p:tavLst>
                                    </p:anim>
                                    <p:anim calcmode="lin" valueType="num">
                                      <p:cBhvr>
                                        <p:cTn id="37" dur="500" fill="hold"/>
                                        <p:tgtEl>
                                          <p:spTgt spid="8">
                                            <p:graphicEl>
                                              <a:dgm id="{366B06BF-4955-C445-BD6B-65B64BAAAFAC}"/>
                                            </p:graphicEl>
                                          </p:spTgt>
                                        </p:tgtEl>
                                        <p:attrNameLst>
                                          <p:attrName>ppt_h</p:attrName>
                                        </p:attrNameLst>
                                      </p:cBhvr>
                                      <p:tavLst>
                                        <p:tav tm="0">
                                          <p:val>
                                            <p:fltVal val="0"/>
                                          </p:val>
                                        </p:tav>
                                        <p:tav tm="100000">
                                          <p:val>
                                            <p:strVal val="#ppt_h"/>
                                          </p:val>
                                        </p:tav>
                                      </p:tavLst>
                                    </p:anim>
                                    <p:animEffect transition="in" filter="fade">
                                      <p:cBhvr>
                                        <p:cTn id="38" dur="500"/>
                                        <p:tgtEl>
                                          <p:spTgt spid="8">
                                            <p:graphicEl>
                                              <a:dgm id="{366B06BF-4955-C445-BD6B-65B64BAAAFAC}"/>
                                            </p:graphicEl>
                                          </p:spTgt>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1"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0-#ppt_w/2"/>
                                          </p:val>
                                        </p:tav>
                                        <p:tav tm="100000">
                                          <p:val>
                                            <p:strVal val="#ppt_x"/>
                                          </p:val>
                                        </p:tav>
                                      </p:tavLst>
                                    </p:anim>
                                    <p:anim calcmode="lin" valueType="num">
                                      <p:cBhvr additive="base">
                                        <p:cTn id="5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7"/>
                                        </p:tgtEl>
                                        <p:attrNameLst>
                                          <p:attrName>style.visibility</p:attrName>
                                        </p:attrNameLst>
                                      </p:cBhvr>
                                      <p:to>
                                        <p:strVal val="visible"/>
                                      </p:to>
                                    </p:set>
                                    <p:anim calcmode="lin" valueType="num">
                                      <p:cBhvr additive="base">
                                        <p:cTn id="55" dur="500" fill="hold"/>
                                        <p:tgtEl>
                                          <p:spTgt spid="7"/>
                                        </p:tgtEl>
                                        <p:attrNameLst>
                                          <p:attrName>ppt_x</p:attrName>
                                        </p:attrNameLst>
                                      </p:cBhvr>
                                      <p:tavLst>
                                        <p:tav tm="0">
                                          <p:val>
                                            <p:strVal val="1+#ppt_w/2"/>
                                          </p:val>
                                        </p:tav>
                                        <p:tav tm="100000">
                                          <p:val>
                                            <p:strVal val="#ppt_x"/>
                                          </p:val>
                                        </p:tav>
                                      </p:tavLst>
                                    </p:anim>
                                    <p:anim calcmode="lin" valueType="num">
                                      <p:cBhvr additive="base">
                                        <p:cTn id="5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p:cTn id="61" dur="500" fill="hold"/>
                                        <p:tgtEl>
                                          <p:spTgt spid="13"/>
                                        </p:tgtEl>
                                        <p:attrNameLst>
                                          <p:attrName>ppt_w</p:attrName>
                                        </p:attrNameLst>
                                      </p:cBhvr>
                                      <p:tavLst>
                                        <p:tav tm="0">
                                          <p:val>
                                            <p:fltVal val="0"/>
                                          </p:val>
                                        </p:tav>
                                        <p:tav tm="100000">
                                          <p:val>
                                            <p:strVal val="#ppt_w"/>
                                          </p:val>
                                        </p:tav>
                                      </p:tavLst>
                                    </p:anim>
                                    <p:anim calcmode="lin" valueType="num">
                                      <p:cBhvr>
                                        <p:cTn id="62" dur="500" fill="hold"/>
                                        <p:tgtEl>
                                          <p:spTgt spid="13"/>
                                        </p:tgtEl>
                                        <p:attrNameLst>
                                          <p:attrName>ppt_h</p:attrName>
                                        </p:attrNameLst>
                                      </p:cBhvr>
                                      <p:tavLst>
                                        <p:tav tm="0">
                                          <p:val>
                                            <p:fltVal val="0"/>
                                          </p:val>
                                        </p:tav>
                                        <p:tav tm="100000">
                                          <p:val>
                                            <p:strVal val="#ppt_h"/>
                                          </p:val>
                                        </p:tav>
                                      </p:tavLst>
                                    </p:anim>
                                    <p:animEffect transition="in" filter="fade">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31" presetClass="entr" presetSubtype="0"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 calcmode="lin" valueType="num">
                                      <p:cBhvr>
                                        <p:cTn id="68" dur="1000" fill="hold"/>
                                        <p:tgtEl>
                                          <p:spTgt spid="14"/>
                                        </p:tgtEl>
                                        <p:attrNameLst>
                                          <p:attrName>ppt_w</p:attrName>
                                        </p:attrNameLst>
                                      </p:cBhvr>
                                      <p:tavLst>
                                        <p:tav tm="0">
                                          <p:val>
                                            <p:fltVal val="0"/>
                                          </p:val>
                                        </p:tav>
                                        <p:tav tm="100000">
                                          <p:val>
                                            <p:strVal val="#ppt_w"/>
                                          </p:val>
                                        </p:tav>
                                      </p:tavLst>
                                    </p:anim>
                                    <p:anim calcmode="lin" valueType="num">
                                      <p:cBhvr>
                                        <p:cTn id="69" dur="1000" fill="hold"/>
                                        <p:tgtEl>
                                          <p:spTgt spid="14"/>
                                        </p:tgtEl>
                                        <p:attrNameLst>
                                          <p:attrName>ppt_h</p:attrName>
                                        </p:attrNameLst>
                                      </p:cBhvr>
                                      <p:tavLst>
                                        <p:tav tm="0">
                                          <p:val>
                                            <p:fltVal val="0"/>
                                          </p:val>
                                        </p:tav>
                                        <p:tav tm="100000">
                                          <p:val>
                                            <p:strVal val="#ppt_h"/>
                                          </p:val>
                                        </p:tav>
                                      </p:tavLst>
                                    </p:anim>
                                    <p:anim calcmode="lin" valueType="num">
                                      <p:cBhvr>
                                        <p:cTn id="70" dur="1000" fill="hold"/>
                                        <p:tgtEl>
                                          <p:spTgt spid="14"/>
                                        </p:tgtEl>
                                        <p:attrNameLst>
                                          <p:attrName>style.rotation</p:attrName>
                                        </p:attrNameLst>
                                      </p:cBhvr>
                                      <p:tavLst>
                                        <p:tav tm="0">
                                          <p:val>
                                            <p:fltVal val="90"/>
                                          </p:val>
                                        </p:tav>
                                        <p:tav tm="100000">
                                          <p:val>
                                            <p:fltVal val="0"/>
                                          </p:val>
                                        </p:tav>
                                      </p:tavLst>
                                    </p:anim>
                                    <p:animEffect transition="in" filter="fade">
                                      <p:cBhvr>
                                        <p:cTn id="71"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uiExpand="1">
        <p:bldSub>
          <a:bldDgm bld="one"/>
        </p:bldSub>
      </p:bldGraphic>
      <p:bldP spid="9" grpId="0" animBg="1"/>
      <p:bldP spid="7" grpId="0" animBg="1"/>
      <p:bldP spid="12" grpId="1"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4C1D-3090-BB41-A0AF-85F984C1D726}"/>
              </a:ext>
            </a:extLst>
          </p:cNvPr>
          <p:cNvSpPr>
            <a:spLocks noGrp="1"/>
          </p:cNvSpPr>
          <p:nvPr>
            <p:ph type="title"/>
          </p:nvPr>
        </p:nvSpPr>
        <p:spPr>
          <a:xfrm>
            <a:off x="1640151" y="624110"/>
            <a:ext cx="8911687" cy="1280890"/>
          </a:xfrm>
        </p:spPr>
        <p:txBody>
          <a:bodyPr/>
          <a:lstStyle/>
          <a:p>
            <a:pPr algn="ctr"/>
            <a:r>
              <a:rPr lang="en-VN" b="1" dirty="0"/>
              <a:t>Constitutional Principle #1</a:t>
            </a:r>
            <a:br>
              <a:rPr lang="en-VN" dirty="0"/>
            </a:br>
            <a:r>
              <a:rPr lang="en-VN" dirty="0"/>
              <a:t>Separation of Powers</a:t>
            </a:r>
          </a:p>
        </p:txBody>
      </p:sp>
      <p:graphicFrame>
        <p:nvGraphicFramePr>
          <p:cNvPr id="4" name="Content Placeholder 5">
            <a:extLst>
              <a:ext uri="{FF2B5EF4-FFF2-40B4-BE49-F238E27FC236}">
                <a16:creationId xmlns:a16="http://schemas.microsoft.com/office/drawing/2014/main" id="{441563FE-CD62-9C49-AE13-57C41C46D530}"/>
              </a:ext>
            </a:extLst>
          </p:cNvPr>
          <p:cNvGraphicFramePr>
            <a:graphicFrameLocks noGrp="1"/>
          </p:cNvGraphicFramePr>
          <p:nvPr>
            <p:ph idx="1"/>
            <p:extLst>
              <p:ext uri="{D42A27DB-BD31-4B8C-83A1-F6EECF244321}">
                <p14:modId xmlns:p14="http://schemas.microsoft.com/office/powerpoint/2010/main" val="1306437765"/>
              </p:ext>
            </p:extLst>
          </p:nvPr>
        </p:nvGraphicFramePr>
        <p:xfrm>
          <a:off x="1830055" y="3033350"/>
          <a:ext cx="8531881" cy="34370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0A2E28E0-F2E7-5443-8162-48F8026112C0}"/>
              </a:ext>
            </a:extLst>
          </p:cNvPr>
          <p:cNvSpPr txBox="1"/>
          <p:nvPr/>
        </p:nvSpPr>
        <p:spPr>
          <a:xfrm>
            <a:off x="2055740" y="1905000"/>
            <a:ext cx="8080513" cy="923330"/>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n-US" dirty="0"/>
              <a:t>“In The United Methodist Church, no single entity has authority for all ecclesial matters. Each authority center is balanced or constrained by other authorities.” JCD 1312</a:t>
            </a:r>
            <a:endParaRPr lang="en-VN" dirty="0"/>
          </a:p>
        </p:txBody>
      </p:sp>
      <p:sp>
        <p:nvSpPr>
          <p:cNvPr id="5" name="Down Arrow 4">
            <a:extLst>
              <a:ext uri="{FF2B5EF4-FFF2-40B4-BE49-F238E27FC236}">
                <a16:creationId xmlns:a16="http://schemas.microsoft.com/office/drawing/2014/main" id="{4DDF6A11-2943-7A49-B764-51F7E3BC5F0F}"/>
              </a:ext>
            </a:extLst>
          </p:cNvPr>
          <p:cNvSpPr/>
          <p:nvPr/>
        </p:nvSpPr>
        <p:spPr>
          <a:xfrm>
            <a:off x="8886825" y="3814469"/>
            <a:ext cx="471488" cy="118586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p>
        </p:txBody>
      </p:sp>
    </p:spTree>
    <p:extLst>
      <p:ext uri="{BB962C8B-B14F-4D97-AF65-F5344CB8AC3E}">
        <p14:creationId xmlns:p14="http://schemas.microsoft.com/office/powerpoint/2010/main" val="3356508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12" fill="hold" grpId="0" nodeType="clickEffect">
                                  <p:stCondLst>
                                    <p:cond delay="0"/>
                                  </p:stCondLst>
                                  <p:childTnLst>
                                    <p:set>
                                      <p:cBhvr>
                                        <p:cTn id="11" dur="1" fill="hold">
                                          <p:stCondLst>
                                            <p:cond delay="0"/>
                                          </p:stCondLst>
                                        </p:cTn>
                                        <p:tgtEl>
                                          <p:spTgt spid="4">
                                            <p:graphicEl>
                                              <a:dgm id="{47670D13-B26C-924F-A358-C26F1A68C5EA}"/>
                                            </p:graphicEl>
                                          </p:spTgt>
                                        </p:tgtEl>
                                        <p:attrNameLst>
                                          <p:attrName>style.visibility</p:attrName>
                                        </p:attrNameLst>
                                      </p:cBhvr>
                                      <p:to>
                                        <p:strVal val="visible"/>
                                      </p:to>
                                    </p:set>
                                    <p:anim calcmode="lin" valueType="num">
                                      <p:cBhvr additive="base">
                                        <p:cTn id="12" dur="500" fill="hold"/>
                                        <p:tgtEl>
                                          <p:spTgt spid="4">
                                            <p:graphicEl>
                                              <a:dgm id="{47670D13-B26C-924F-A358-C26F1A68C5EA}"/>
                                            </p:graphic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
                                            <p:graphicEl>
                                              <a:dgm id="{47670D13-B26C-924F-A358-C26F1A68C5EA}"/>
                                            </p:graphic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12" fill="hold" grpId="0" nodeType="clickEffect">
                                  <p:stCondLst>
                                    <p:cond delay="0"/>
                                  </p:stCondLst>
                                  <p:childTnLst>
                                    <p:set>
                                      <p:cBhvr>
                                        <p:cTn id="17" dur="1" fill="hold">
                                          <p:stCondLst>
                                            <p:cond delay="0"/>
                                          </p:stCondLst>
                                        </p:cTn>
                                        <p:tgtEl>
                                          <p:spTgt spid="4">
                                            <p:graphicEl>
                                              <a:dgm id="{3E7C6A96-F89D-1345-B0D1-072BBFEF044E}"/>
                                            </p:graphicEl>
                                          </p:spTgt>
                                        </p:tgtEl>
                                        <p:attrNameLst>
                                          <p:attrName>style.visibility</p:attrName>
                                        </p:attrNameLst>
                                      </p:cBhvr>
                                      <p:to>
                                        <p:strVal val="visible"/>
                                      </p:to>
                                    </p:set>
                                    <p:anim calcmode="lin" valueType="num">
                                      <p:cBhvr additive="base">
                                        <p:cTn id="18" dur="500" fill="hold"/>
                                        <p:tgtEl>
                                          <p:spTgt spid="4">
                                            <p:graphicEl>
                                              <a:dgm id="{3E7C6A96-F89D-1345-B0D1-072BBFEF044E}"/>
                                            </p:graphic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4">
                                            <p:graphicEl>
                                              <a:dgm id="{3E7C6A96-F89D-1345-B0D1-072BBFEF044E}"/>
                                            </p:graphicEl>
                                          </p:spTgt>
                                        </p:tgtEl>
                                        <p:attrNameLst>
                                          <p:attrName>ppt_y</p:attrName>
                                        </p:attrNameLst>
                                      </p:cBhvr>
                                      <p:tavLst>
                                        <p:tav tm="0">
                                          <p:val>
                                            <p:strVal val="1+#ppt_h/2"/>
                                          </p:val>
                                        </p:tav>
                                        <p:tav tm="100000">
                                          <p:val>
                                            <p:strVal val="#ppt_y"/>
                                          </p:val>
                                        </p:tav>
                                      </p:tavLst>
                                    </p:anim>
                                  </p:childTnLst>
                                </p:cTn>
                              </p:par>
                              <p:par>
                                <p:cTn id="20" presetID="2" presetClass="entr" presetSubtype="12" fill="hold" grpId="0" nodeType="withEffect">
                                  <p:stCondLst>
                                    <p:cond delay="0"/>
                                  </p:stCondLst>
                                  <p:childTnLst>
                                    <p:set>
                                      <p:cBhvr>
                                        <p:cTn id="21" dur="1" fill="hold">
                                          <p:stCondLst>
                                            <p:cond delay="0"/>
                                          </p:stCondLst>
                                        </p:cTn>
                                        <p:tgtEl>
                                          <p:spTgt spid="4">
                                            <p:graphicEl>
                                              <a:dgm id="{B3A084C8-3F26-554E-B4E2-8FB2A29C2426}"/>
                                            </p:graphicEl>
                                          </p:spTgt>
                                        </p:tgtEl>
                                        <p:attrNameLst>
                                          <p:attrName>style.visibility</p:attrName>
                                        </p:attrNameLst>
                                      </p:cBhvr>
                                      <p:to>
                                        <p:strVal val="visible"/>
                                      </p:to>
                                    </p:set>
                                    <p:anim calcmode="lin" valueType="num">
                                      <p:cBhvr additive="base">
                                        <p:cTn id="22" dur="500" fill="hold"/>
                                        <p:tgtEl>
                                          <p:spTgt spid="4">
                                            <p:graphicEl>
                                              <a:dgm id="{B3A084C8-3F26-554E-B4E2-8FB2A29C2426}"/>
                                            </p:graphic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4">
                                            <p:graphicEl>
                                              <a:dgm id="{B3A084C8-3F26-554E-B4E2-8FB2A29C2426}"/>
                                            </p:graphic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12" fill="hold" grpId="0" nodeType="clickEffect">
                                  <p:stCondLst>
                                    <p:cond delay="0"/>
                                  </p:stCondLst>
                                  <p:childTnLst>
                                    <p:set>
                                      <p:cBhvr>
                                        <p:cTn id="27" dur="1" fill="hold">
                                          <p:stCondLst>
                                            <p:cond delay="0"/>
                                          </p:stCondLst>
                                        </p:cTn>
                                        <p:tgtEl>
                                          <p:spTgt spid="4">
                                            <p:graphicEl>
                                              <a:dgm id="{C2709A5F-D7C0-9847-B7E3-77F30E4F1BF7}"/>
                                            </p:graphicEl>
                                          </p:spTgt>
                                        </p:tgtEl>
                                        <p:attrNameLst>
                                          <p:attrName>style.visibility</p:attrName>
                                        </p:attrNameLst>
                                      </p:cBhvr>
                                      <p:to>
                                        <p:strVal val="visible"/>
                                      </p:to>
                                    </p:set>
                                    <p:anim calcmode="lin" valueType="num">
                                      <p:cBhvr additive="base">
                                        <p:cTn id="28" dur="500" fill="hold"/>
                                        <p:tgtEl>
                                          <p:spTgt spid="4">
                                            <p:graphicEl>
                                              <a:dgm id="{C2709A5F-D7C0-9847-B7E3-77F30E4F1BF7}"/>
                                            </p:graphic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4">
                                            <p:graphicEl>
                                              <a:dgm id="{C2709A5F-D7C0-9847-B7E3-77F30E4F1BF7}"/>
                                            </p:graphicEl>
                                          </p:spTgt>
                                        </p:tgtEl>
                                        <p:attrNameLst>
                                          <p:attrName>ppt_y</p:attrName>
                                        </p:attrNameLst>
                                      </p:cBhvr>
                                      <p:tavLst>
                                        <p:tav tm="0">
                                          <p:val>
                                            <p:strVal val="1+#ppt_h/2"/>
                                          </p:val>
                                        </p:tav>
                                        <p:tav tm="100000">
                                          <p:val>
                                            <p:strVal val="#ppt_y"/>
                                          </p:val>
                                        </p:tav>
                                      </p:tavLst>
                                    </p:anim>
                                  </p:childTnLst>
                                </p:cTn>
                              </p:par>
                              <p:par>
                                <p:cTn id="30" presetID="2" presetClass="entr" presetSubtype="12" fill="hold" grpId="0" nodeType="withEffect">
                                  <p:stCondLst>
                                    <p:cond delay="0"/>
                                  </p:stCondLst>
                                  <p:childTnLst>
                                    <p:set>
                                      <p:cBhvr>
                                        <p:cTn id="31" dur="1" fill="hold">
                                          <p:stCondLst>
                                            <p:cond delay="0"/>
                                          </p:stCondLst>
                                        </p:cTn>
                                        <p:tgtEl>
                                          <p:spTgt spid="4">
                                            <p:graphicEl>
                                              <a:dgm id="{758E391D-05BB-4942-BFEF-C1AF28F2BC45}"/>
                                            </p:graphicEl>
                                          </p:spTgt>
                                        </p:tgtEl>
                                        <p:attrNameLst>
                                          <p:attrName>style.visibility</p:attrName>
                                        </p:attrNameLst>
                                      </p:cBhvr>
                                      <p:to>
                                        <p:strVal val="visible"/>
                                      </p:to>
                                    </p:set>
                                    <p:anim calcmode="lin" valueType="num">
                                      <p:cBhvr additive="base">
                                        <p:cTn id="32" dur="500" fill="hold"/>
                                        <p:tgtEl>
                                          <p:spTgt spid="4">
                                            <p:graphicEl>
                                              <a:dgm id="{758E391D-05BB-4942-BFEF-C1AF28F2BC45}"/>
                                            </p:graphic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4">
                                            <p:graphicEl>
                                              <a:dgm id="{758E391D-05BB-4942-BFEF-C1AF28F2BC45}"/>
                                            </p:graphic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12" fill="hold" grpId="0" nodeType="clickEffect">
                                  <p:stCondLst>
                                    <p:cond delay="0"/>
                                  </p:stCondLst>
                                  <p:childTnLst>
                                    <p:set>
                                      <p:cBhvr>
                                        <p:cTn id="37" dur="1" fill="hold">
                                          <p:stCondLst>
                                            <p:cond delay="0"/>
                                          </p:stCondLst>
                                        </p:cTn>
                                        <p:tgtEl>
                                          <p:spTgt spid="4">
                                            <p:graphicEl>
                                              <a:dgm id="{B8F593C4-89A1-B540-BE2C-727721D5E9B6}"/>
                                            </p:graphicEl>
                                          </p:spTgt>
                                        </p:tgtEl>
                                        <p:attrNameLst>
                                          <p:attrName>style.visibility</p:attrName>
                                        </p:attrNameLst>
                                      </p:cBhvr>
                                      <p:to>
                                        <p:strVal val="visible"/>
                                      </p:to>
                                    </p:set>
                                    <p:anim calcmode="lin" valueType="num">
                                      <p:cBhvr additive="base">
                                        <p:cTn id="38" dur="500" fill="hold"/>
                                        <p:tgtEl>
                                          <p:spTgt spid="4">
                                            <p:graphicEl>
                                              <a:dgm id="{B8F593C4-89A1-B540-BE2C-727721D5E9B6}"/>
                                            </p:graphic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4">
                                            <p:graphicEl>
                                              <a:dgm id="{B8F593C4-89A1-B540-BE2C-727721D5E9B6}"/>
                                            </p:graphicEl>
                                          </p:spTgt>
                                        </p:tgtEl>
                                        <p:attrNameLst>
                                          <p:attrName>ppt_y</p:attrName>
                                        </p:attrNameLst>
                                      </p:cBhvr>
                                      <p:tavLst>
                                        <p:tav tm="0">
                                          <p:val>
                                            <p:strVal val="1+#ppt_h/2"/>
                                          </p:val>
                                        </p:tav>
                                        <p:tav tm="100000">
                                          <p:val>
                                            <p:strVal val="#ppt_y"/>
                                          </p:val>
                                        </p:tav>
                                      </p:tavLst>
                                    </p:anim>
                                  </p:childTnLst>
                                </p:cTn>
                              </p:par>
                              <p:par>
                                <p:cTn id="40" presetID="2" presetClass="entr" presetSubtype="12" fill="hold" grpId="0" nodeType="withEffect">
                                  <p:stCondLst>
                                    <p:cond delay="0"/>
                                  </p:stCondLst>
                                  <p:childTnLst>
                                    <p:set>
                                      <p:cBhvr>
                                        <p:cTn id="41" dur="1" fill="hold">
                                          <p:stCondLst>
                                            <p:cond delay="0"/>
                                          </p:stCondLst>
                                        </p:cTn>
                                        <p:tgtEl>
                                          <p:spTgt spid="4">
                                            <p:graphicEl>
                                              <a:dgm id="{6BD4B9E8-3F6D-7E40-91B1-71415FA94AED}"/>
                                            </p:graphicEl>
                                          </p:spTgt>
                                        </p:tgtEl>
                                        <p:attrNameLst>
                                          <p:attrName>style.visibility</p:attrName>
                                        </p:attrNameLst>
                                      </p:cBhvr>
                                      <p:to>
                                        <p:strVal val="visible"/>
                                      </p:to>
                                    </p:set>
                                    <p:anim calcmode="lin" valueType="num">
                                      <p:cBhvr additive="base">
                                        <p:cTn id="42" dur="500" fill="hold"/>
                                        <p:tgtEl>
                                          <p:spTgt spid="4">
                                            <p:graphicEl>
                                              <a:dgm id="{6BD4B9E8-3F6D-7E40-91B1-71415FA94AED}"/>
                                            </p:graphic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4">
                                            <p:graphicEl>
                                              <a:dgm id="{6BD4B9E8-3F6D-7E40-91B1-71415FA94AED}"/>
                                            </p:graphic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1" fill="hold" grpId="0" nodeType="clickEffect">
                                  <p:stCondLst>
                                    <p:cond delay="0"/>
                                  </p:stCondLst>
                                  <p:childTnLst>
                                    <p:set>
                                      <p:cBhvr>
                                        <p:cTn id="47" dur="1" fill="hold">
                                          <p:stCondLst>
                                            <p:cond delay="0"/>
                                          </p:stCondLst>
                                        </p:cTn>
                                        <p:tgtEl>
                                          <p:spTgt spid="5"/>
                                        </p:tgtEl>
                                        <p:attrNameLst>
                                          <p:attrName>style.visibility</p:attrName>
                                        </p:attrNameLst>
                                      </p:cBhvr>
                                      <p:to>
                                        <p:strVal val="visible"/>
                                      </p:to>
                                    </p:set>
                                    <p:anim calcmode="lin" valueType="num">
                                      <p:cBhvr additive="base">
                                        <p:cTn id="48" dur="500" fill="hold"/>
                                        <p:tgtEl>
                                          <p:spTgt spid="5"/>
                                        </p:tgtEl>
                                        <p:attrNameLst>
                                          <p:attrName>ppt_x</p:attrName>
                                        </p:attrNameLst>
                                      </p:cBhvr>
                                      <p:tavLst>
                                        <p:tav tm="0">
                                          <p:val>
                                            <p:strVal val="#ppt_x"/>
                                          </p:val>
                                        </p:tav>
                                        <p:tav tm="100000">
                                          <p:val>
                                            <p:strVal val="#ppt_x"/>
                                          </p:val>
                                        </p:tav>
                                      </p:tavLst>
                                    </p:anim>
                                    <p:anim calcmode="lin" valueType="num">
                                      <p:cBhvr additive="base">
                                        <p:cTn id="49" dur="500" fill="hold"/>
                                        <p:tgtEl>
                                          <p:spTgt spid="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P spid="3"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43254-70F5-1745-907E-1F55918CCFF4}"/>
              </a:ext>
            </a:extLst>
          </p:cNvPr>
          <p:cNvSpPr>
            <a:spLocks noGrp="1"/>
          </p:cNvSpPr>
          <p:nvPr>
            <p:ph type="title"/>
          </p:nvPr>
        </p:nvSpPr>
        <p:spPr/>
        <p:txBody>
          <a:bodyPr>
            <a:normAutofit/>
          </a:bodyPr>
          <a:lstStyle/>
          <a:p>
            <a:r>
              <a:rPr lang="en-VN" b="1" dirty="0"/>
              <a:t>Procedural Separation of Powers</a:t>
            </a:r>
          </a:p>
        </p:txBody>
      </p:sp>
      <p:graphicFrame>
        <p:nvGraphicFramePr>
          <p:cNvPr id="4" name="Content Placeholder 5">
            <a:extLst>
              <a:ext uri="{FF2B5EF4-FFF2-40B4-BE49-F238E27FC236}">
                <a16:creationId xmlns:a16="http://schemas.microsoft.com/office/drawing/2014/main" id="{C44CBE7C-B28D-3E43-A284-79FD88A8A9F6}"/>
              </a:ext>
            </a:extLst>
          </p:cNvPr>
          <p:cNvGraphicFramePr>
            <a:graphicFrameLocks noGrp="1"/>
          </p:cNvGraphicFramePr>
          <p:nvPr>
            <p:ph idx="1"/>
            <p:extLst>
              <p:ext uri="{D42A27DB-BD31-4B8C-83A1-F6EECF244321}">
                <p14:modId xmlns:p14="http://schemas.microsoft.com/office/powerpoint/2010/main" val="935209278"/>
              </p:ext>
            </p:extLst>
          </p:nvPr>
        </p:nvGraphicFramePr>
        <p:xfrm>
          <a:off x="2181708" y="2133600"/>
          <a:ext cx="8915400"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F00BDC41-A6DC-824C-9271-C924159436CF}"/>
              </a:ext>
            </a:extLst>
          </p:cNvPr>
          <p:cNvSpPr txBox="1"/>
          <p:nvPr/>
        </p:nvSpPr>
        <p:spPr>
          <a:xfrm>
            <a:off x="2783559" y="2133600"/>
            <a:ext cx="2583562" cy="1600438"/>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n-US" sz="1400" i="1" dirty="0"/>
              <a:t>“Bishops have no authority to make substantive rulings on judicial or administrative matters that are under the purview of judicial or administrative bodies…” </a:t>
            </a:r>
            <a:r>
              <a:rPr lang="en-US" sz="1400" dirty="0"/>
              <a:t>JCD 1092</a:t>
            </a:r>
          </a:p>
        </p:txBody>
      </p:sp>
      <p:sp>
        <p:nvSpPr>
          <p:cNvPr id="6" name="TextBox 5">
            <a:extLst>
              <a:ext uri="{FF2B5EF4-FFF2-40B4-BE49-F238E27FC236}">
                <a16:creationId xmlns:a16="http://schemas.microsoft.com/office/drawing/2014/main" id="{6DDA1593-C98C-6447-B7B0-D7388D520156}"/>
              </a:ext>
            </a:extLst>
          </p:cNvPr>
          <p:cNvSpPr txBox="1"/>
          <p:nvPr/>
        </p:nvSpPr>
        <p:spPr>
          <a:xfrm>
            <a:off x="1557119" y="4324568"/>
            <a:ext cx="2452880" cy="1815882"/>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n-US" sz="1400" i="1" dirty="0"/>
              <a:t>“The conference relations committee and the conference board of ordained ministry have no disciplinary authority to consider and pass upon a judicial complaint.”      </a:t>
            </a:r>
            <a:r>
              <a:rPr lang="en-US" sz="1400" dirty="0"/>
              <a:t>JCD 1031</a:t>
            </a:r>
          </a:p>
        </p:txBody>
      </p:sp>
      <p:sp>
        <p:nvSpPr>
          <p:cNvPr id="7" name="TextBox 6">
            <a:extLst>
              <a:ext uri="{FF2B5EF4-FFF2-40B4-BE49-F238E27FC236}">
                <a16:creationId xmlns:a16="http://schemas.microsoft.com/office/drawing/2014/main" id="{30A185C3-5184-F54F-8AF5-16A85E9DB922}"/>
              </a:ext>
            </a:extLst>
          </p:cNvPr>
          <p:cNvSpPr txBox="1"/>
          <p:nvPr/>
        </p:nvSpPr>
        <p:spPr>
          <a:xfrm>
            <a:off x="7794153" y="2133600"/>
            <a:ext cx="3047213" cy="1815882"/>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n-US" sz="1400" dirty="0"/>
              <a:t>“</a:t>
            </a:r>
            <a:r>
              <a:rPr lang="en-US" sz="1400" i="1" dirty="0"/>
              <a:t>The power to make appointments is lodged solely in the office of bishop as stipulated by ¶ 54… of the Constitution. Bishops must consult with district superintendents prior to making and fixing pastoral appointments.” </a:t>
            </a:r>
            <a:r>
              <a:rPr lang="en-US" sz="1400" dirty="0"/>
              <a:t>JCD 1307</a:t>
            </a:r>
          </a:p>
        </p:txBody>
      </p:sp>
      <p:sp>
        <p:nvSpPr>
          <p:cNvPr id="8" name="TextBox 7">
            <a:extLst>
              <a:ext uri="{FF2B5EF4-FFF2-40B4-BE49-F238E27FC236}">
                <a16:creationId xmlns:a16="http://schemas.microsoft.com/office/drawing/2014/main" id="{6646E971-15D2-CA4E-84C7-45C1E00AA113}"/>
              </a:ext>
            </a:extLst>
          </p:cNvPr>
          <p:cNvSpPr txBox="1"/>
          <p:nvPr/>
        </p:nvSpPr>
        <p:spPr>
          <a:xfrm>
            <a:off x="9317759" y="4324568"/>
            <a:ext cx="2438086" cy="203132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n-US" sz="1400" i="1" dirty="0"/>
              <a:t>“Questions as to fair process, judicial process, and administrative process must be addressed in the appropriate manner and through the specific bodies set forth in the Discipline.” </a:t>
            </a:r>
            <a:r>
              <a:rPr lang="en-US" sz="1400" dirty="0"/>
              <a:t>JCD 1202</a:t>
            </a:r>
          </a:p>
        </p:txBody>
      </p:sp>
    </p:spTree>
    <p:extLst>
      <p:ext uri="{BB962C8B-B14F-4D97-AF65-F5344CB8AC3E}">
        <p14:creationId xmlns:p14="http://schemas.microsoft.com/office/powerpoint/2010/main" val="552723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graphicEl>
                                              <a:dgm id="{34F10F65-A08C-704A-A47E-664543F48ABB}"/>
                                            </p:graphicEl>
                                          </p:spTgt>
                                        </p:tgtEl>
                                        <p:attrNameLst>
                                          <p:attrName>style.visibility</p:attrName>
                                        </p:attrNameLst>
                                      </p:cBhvr>
                                      <p:to>
                                        <p:strVal val="visible"/>
                                      </p:to>
                                    </p:set>
                                    <p:animEffect transition="in" filter="dissolve">
                                      <p:cBhvr>
                                        <p:cTn id="7" dur="500"/>
                                        <p:tgtEl>
                                          <p:spTgt spid="4">
                                            <p:graphicEl>
                                              <a:dgm id="{34F10F65-A08C-704A-A47E-664543F48ABB}"/>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graphicEl>
                                              <a:dgm id="{827C352A-4820-2D46-B22C-1EF299688617}"/>
                                            </p:graphicEl>
                                          </p:spTgt>
                                        </p:tgtEl>
                                        <p:attrNameLst>
                                          <p:attrName>style.visibility</p:attrName>
                                        </p:attrNameLst>
                                      </p:cBhvr>
                                      <p:to>
                                        <p:strVal val="visible"/>
                                      </p:to>
                                    </p:set>
                                    <p:animEffect transition="in" filter="dissolve">
                                      <p:cBhvr>
                                        <p:cTn id="12" dur="500"/>
                                        <p:tgtEl>
                                          <p:spTgt spid="4">
                                            <p:graphicEl>
                                              <a:dgm id="{827C352A-4820-2D46-B22C-1EF299688617}"/>
                                            </p:graphic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4">
                                            <p:graphicEl>
                                              <a:dgm id="{DA98AA5F-1289-BB4E-B580-42E32CA2D8B9}"/>
                                            </p:graphicEl>
                                          </p:spTgt>
                                        </p:tgtEl>
                                        <p:attrNameLst>
                                          <p:attrName>style.visibility</p:attrName>
                                        </p:attrNameLst>
                                      </p:cBhvr>
                                      <p:to>
                                        <p:strVal val="visible"/>
                                      </p:to>
                                    </p:set>
                                    <p:animEffect transition="in" filter="dissolve">
                                      <p:cBhvr>
                                        <p:cTn id="15" dur="500"/>
                                        <p:tgtEl>
                                          <p:spTgt spid="4">
                                            <p:graphicEl>
                                              <a:dgm id="{DA98AA5F-1289-BB4E-B580-42E32CA2D8B9}"/>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4">
                                            <p:graphicEl>
                                              <a:dgm id="{FEB03DCA-4D80-C941-B30E-88B522818CD8}"/>
                                            </p:graphicEl>
                                          </p:spTgt>
                                        </p:tgtEl>
                                        <p:attrNameLst>
                                          <p:attrName>style.visibility</p:attrName>
                                        </p:attrNameLst>
                                      </p:cBhvr>
                                      <p:to>
                                        <p:strVal val="visible"/>
                                      </p:to>
                                    </p:set>
                                    <p:animEffect transition="in" filter="dissolve">
                                      <p:cBhvr>
                                        <p:cTn id="20" dur="500"/>
                                        <p:tgtEl>
                                          <p:spTgt spid="4">
                                            <p:graphicEl>
                                              <a:dgm id="{FEB03DCA-4D80-C941-B30E-88B522818CD8}"/>
                                            </p:graphicEl>
                                          </p:spTgt>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4">
                                            <p:graphicEl>
                                              <a:dgm id="{79851F11-5E50-D444-AE2E-211BB767218E}"/>
                                            </p:graphicEl>
                                          </p:spTgt>
                                        </p:tgtEl>
                                        <p:attrNameLst>
                                          <p:attrName>style.visibility</p:attrName>
                                        </p:attrNameLst>
                                      </p:cBhvr>
                                      <p:to>
                                        <p:strVal val="visible"/>
                                      </p:to>
                                    </p:set>
                                    <p:animEffect transition="in" filter="dissolve">
                                      <p:cBhvr>
                                        <p:cTn id="23" dur="500"/>
                                        <p:tgtEl>
                                          <p:spTgt spid="4">
                                            <p:graphicEl>
                                              <a:dgm id="{79851F11-5E50-D444-AE2E-211BB767218E}"/>
                                            </p:graphic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4">
                                            <p:graphicEl>
                                              <a:dgm id="{83EF20FA-1021-864A-8302-B6A496090553}"/>
                                            </p:graphicEl>
                                          </p:spTgt>
                                        </p:tgtEl>
                                        <p:attrNameLst>
                                          <p:attrName>style.visibility</p:attrName>
                                        </p:attrNameLst>
                                      </p:cBhvr>
                                      <p:to>
                                        <p:strVal val="visible"/>
                                      </p:to>
                                    </p:set>
                                    <p:animEffect transition="in" filter="dissolve">
                                      <p:cBhvr>
                                        <p:cTn id="26" dur="500"/>
                                        <p:tgtEl>
                                          <p:spTgt spid="4">
                                            <p:graphicEl>
                                              <a:dgm id="{83EF20FA-1021-864A-8302-B6A496090553}"/>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1+#ppt_w/2"/>
                                          </p:val>
                                        </p:tav>
                                        <p:tav tm="100000">
                                          <p:val>
                                            <p:strVal val="#ppt_x"/>
                                          </p:val>
                                        </p:tav>
                                      </p:tavLst>
                                    </p:anim>
                                    <p:anim calcmode="lin" valueType="num">
                                      <p:cBhvr additive="base">
                                        <p:cTn id="32"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0-#ppt_w/2"/>
                                          </p:val>
                                        </p:tav>
                                        <p:tav tm="100000">
                                          <p:val>
                                            <p:strVal val="#ppt_x"/>
                                          </p:val>
                                        </p:tav>
                                      </p:tavLst>
                                    </p:anim>
                                    <p:anim calcmode="lin" valueType="num">
                                      <p:cBhvr additive="base">
                                        <p:cTn id="3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 fill="hold"/>
                                        <p:tgtEl>
                                          <p:spTgt spid="6"/>
                                        </p:tgtEl>
                                        <p:attrNameLst>
                                          <p:attrName>ppt_x</p:attrName>
                                        </p:attrNameLst>
                                      </p:cBhvr>
                                      <p:tavLst>
                                        <p:tav tm="0">
                                          <p:val>
                                            <p:strVal val="0-#ppt_w/2"/>
                                          </p:val>
                                        </p:tav>
                                        <p:tav tm="100000">
                                          <p:val>
                                            <p:strVal val="#ppt_x"/>
                                          </p:val>
                                        </p:tav>
                                      </p:tavLst>
                                    </p:anim>
                                    <p:anim calcmode="lin" valueType="num">
                                      <p:cBhvr additive="base">
                                        <p:cTn id="4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1+#ppt_w/2"/>
                                          </p:val>
                                        </p:tav>
                                        <p:tav tm="100000">
                                          <p:val>
                                            <p:strVal val="#ppt_x"/>
                                          </p:val>
                                        </p:tav>
                                      </p:tavLst>
                                    </p:anim>
                                    <p:anim calcmode="lin" valueType="num">
                                      <p:cBhvr additive="base">
                                        <p:cTn id="50"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P spid="5"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4C1D-3090-BB41-A0AF-85F984C1D726}"/>
              </a:ext>
            </a:extLst>
          </p:cNvPr>
          <p:cNvSpPr>
            <a:spLocks noGrp="1"/>
          </p:cNvSpPr>
          <p:nvPr>
            <p:ph type="title"/>
          </p:nvPr>
        </p:nvSpPr>
        <p:spPr>
          <a:xfrm>
            <a:off x="1726295" y="601404"/>
            <a:ext cx="8911687" cy="1280890"/>
          </a:xfrm>
        </p:spPr>
        <p:txBody>
          <a:bodyPr/>
          <a:lstStyle/>
          <a:p>
            <a:pPr algn="ctr"/>
            <a:r>
              <a:rPr lang="en-VN" b="1" dirty="0"/>
              <a:t>Constitutional Principle #2</a:t>
            </a:r>
            <a:br>
              <a:rPr lang="en-VN" dirty="0"/>
            </a:br>
            <a:r>
              <a:rPr lang="en-VN" dirty="0"/>
              <a:t>Fair Process</a:t>
            </a:r>
          </a:p>
        </p:txBody>
      </p:sp>
      <p:sp>
        <p:nvSpPr>
          <p:cNvPr id="8" name="TextBox 7">
            <a:extLst>
              <a:ext uri="{FF2B5EF4-FFF2-40B4-BE49-F238E27FC236}">
                <a16:creationId xmlns:a16="http://schemas.microsoft.com/office/drawing/2014/main" id="{00C541E1-71A1-914F-AC13-C5288F22E8D2}"/>
              </a:ext>
            </a:extLst>
          </p:cNvPr>
          <p:cNvSpPr txBox="1"/>
          <p:nvPr/>
        </p:nvSpPr>
        <p:spPr>
          <a:xfrm>
            <a:off x="4740965" y="3570494"/>
            <a:ext cx="1441174" cy="892552"/>
          </a:xfrm>
          <a:prstGeom prst="rect">
            <a:avLst/>
          </a:prstGeom>
          <a:noFill/>
        </p:spPr>
        <p:txBody>
          <a:bodyPr wrap="square" rtlCol="0">
            <a:spAutoFit/>
          </a:bodyPr>
          <a:lstStyle/>
          <a:p>
            <a:r>
              <a:rPr lang="en-VN" sz="2600" dirty="0">
                <a:solidFill>
                  <a:schemeClr val="bg1"/>
                </a:solidFill>
              </a:rPr>
              <a:t>Fair Process</a:t>
            </a:r>
          </a:p>
        </p:txBody>
      </p:sp>
      <p:sp>
        <p:nvSpPr>
          <p:cNvPr id="13" name="Content Placeholder 12">
            <a:extLst>
              <a:ext uri="{FF2B5EF4-FFF2-40B4-BE49-F238E27FC236}">
                <a16:creationId xmlns:a16="http://schemas.microsoft.com/office/drawing/2014/main" id="{C573E3B3-E882-AD4C-B06E-65DF504604CA}"/>
              </a:ext>
            </a:extLst>
          </p:cNvPr>
          <p:cNvSpPr>
            <a:spLocks noGrp="1"/>
          </p:cNvSpPr>
          <p:nvPr>
            <p:ph idx="1"/>
          </p:nvPr>
        </p:nvSpPr>
        <p:spPr>
          <a:xfrm>
            <a:off x="1513035" y="2445027"/>
            <a:ext cx="10431186" cy="2507974"/>
          </a:xfrm>
        </p:spPr>
        <p:txBody>
          <a:bodyPr>
            <a:normAutofit lnSpcReduction="10000"/>
          </a:bodyPr>
          <a:lstStyle/>
          <a:p>
            <a:pPr marL="514350" indent="-514350">
              <a:buClr>
                <a:schemeClr val="tx1"/>
              </a:buClr>
              <a:buFont typeface="+mj-lt"/>
              <a:buAutoNum type="arabicPeriod"/>
            </a:pPr>
            <a:r>
              <a:rPr lang="en-VN" sz="2600" b="1" dirty="0">
                <a:solidFill>
                  <a:schemeClr val="tx1"/>
                </a:solidFill>
              </a:rPr>
              <a:t>Procedures</a:t>
            </a:r>
            <a:r>
              <a:rPr lang="en-VN" sz="2600" dirty="0">
                <a:solidFill>
                  <a:schemeClr val="tx1"/>
                </a:solidFill>
              </a:rPr>
              <a:t> established by the </a:t>
            </a:r>
            <a:r>
              <a:rPr lang="en-VN" sz="2600" i="1" dirty="0">
                <a:solidFill>
                  <a:schemeClr val="tx1"/>
                </a:solidFill>
              </a:rPr>
              <a:t>Discipline</a:t>
            </a:r>
            <a:r>
              <a:rPr lang="en-VN" sz="2600" dirty="0">
                <a:solidFill>
                  <a:schemeClr val="tx1"/>
                </a:solidFill>
              </a:rPr>
              <a:t> “for the protection of the rights of individuals and for the protection of the Church in administrative [and judicial] hearings.” ¶ 362.2</a:t>
            </a:r>
          </a:p>
          <a:p>
            <a:pPr marL="514350" indent="-514350">
              <a:buClr>
                <a:schemeClr val="tx1"/>
              </a:buClr>
              <a:buFont typeface="+mj-lt"/>
              <a:buAutoNum type="arabicPeriod"/>
            </a:pPr>
            <a:r>
              <a:rPr lang="en-VN" sz="2600" b="1">
                <a:solidFill>
                  <a:schemeClr val="tx1"/>
                </a:solidFill>
              </a:rPr>
              <a:t>Procedural rights</a:t>
            </a:r>
            <a:r>
              <a:rPr lang="en-VN" sz="2600">
                <a:solidFill>
                  <a:schemeClr val="tx1"/>
                </a:solidFill>
              </a:rPr>
              <a:t> </a:t>
            </a:r>
            <a:r>
              <a:rPr lang="en-VN" sz="2600" dirty="0">
                <a:solidFill>
                  <a:schemeClr val="tx1"/>
                </a:solidFill>
              </a:rPr>
              <a:t>of persons and of the Church in an administrative or judicial process.</a:t>
            </a:r>
          </a:p>
          <a:p>
            <a:pPr marL="514350" indent="-514350">
              <a:buClr>
                <a:schemeClr val="tx1"/>
              </a:buClr>
              <a:buFont typeface="+mj-lt"/>
              <a:buAutoNum type="arabicPeriod"/>
            </a:pPr>
            <a:r>
              <a:rPr lang="en-VN" sz="2600" dirty="0">
                <a:solidFill>
                  <a:schemeClr val="tx1"/>
                </a:solidFill>
              </a:rPr>
              <a:t>A person’s sense of </a:t>
            </a:r>
            <a:r>
              <a:rPr lang="en-VN" sz="2600" b="1" dirty="0">
                <a:solidFill>
                  <a:schemeClr val="tx1"/>
                </a:solidFill>
              </a:rPr>
              <a:t>justice and fairness</a:t>
            </a:r>
            <a:r>
              <a:rPr lang="en-VN" sz="2600" dirty="0">
                <a:solidFill>
                  <a:schemeClr val="tx1"/>
                </a:solidFill>
              </a:rPr>
              <a:t>.</a:t>
            </a:r>
          </a:p>
          <a:p>
            <a:pPr marL="0" indent="0">
              <a:buClr>
                <a:schemeClr val="tx1"/>
              </a:buClr>
              <a:buNone/>
            </a:pPr>
            <a:endParaRPr lang="en-VN" sz="800" dirty="0"/>
          </a:p>
        </p:txBody>
      </p:sp>
      <p:sp>
        <p:nvSpPr>
          <p:cNvPr id="14" name="TextBox 13">
            <a:extLst>
              <a:ext uri="{FF2B5EF4-FFF2-40B4-BE49-F238E27FC236}">
                <a16:creationId xmlns:a16="http://schemas.microsoft.com/office/drawing/2014/main" id="{E9C77F81-0BB7-344E-BE76-D8B289A2FFBE}"/>
              </a:ext>
            </a:extLst>
          </p:cNvPr>
          <p:cNvSpPr txBox="1"/>
          <p:nvPr/>
        </p:nvSpPr>
        <p:spPr>
          <a:xfrm>
            <a:off x="1513035" y="5235988"/>
            <a:ext cx="9983931" cy="1231106"/>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n-VN" sz="2000" b="1" dirty="0"/>
              <a:t>The Judicial Council uses the term in the first two meanings:</a:t>
            </a:r>
          </a:p>
          <a:p>
            <a:r>
              <a:rPr lang="en-US" dirty="0"/>
              <a:t>“In order to ensure that there shall be due process whenever a member of the ministry or a lay member of the church is accused of violation of any church rule or regulation, the church has adopted procedures to guarantee such due process.” JCD 310</a:t>
            </a:r>
            <a:endParaRPr lang="en-VN" b="1" dirty="0"/>
          </a:p>
        </p:txBody>
      </p:sp>
    </p:spTree>
    <p:extLst>
      <p:ext uri="{BB962C8B-B14F-4D97-AF65-F5344CB8AC3E}">
        <p14:creationId xmlns:p14="http://schemas.microsoft.com/office/powerpoint/2010/main" val="509634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strips(downLeft)">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13">
                                            <p:txEl>
                                              <p:pRg st="1" end="1"/>
                                            </p:txEl>
                                          </p:spTgt>
                                        </p:tgtEl>
                                        <p:attrNameLst>
                                          <p:attrName>style.visibility</p:attrName>
                                        </p:attrNameLst>
                                      </p:cBhvr>
                                      <p:to>
                                        <p:strVal val="visible"/>
                                      </p:to>
                                    </p:set>
                                    <p:animEffect transition="in" filter="strips(downLeft)">
                                      <p:cBhvr>
                                        <p:cTn id="12" dur="500"/>
                                        <p:tgtEl>
                                          <p:spTgt spid="1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13">
                                            <p:txEl>
                                              <p:pRg st="2" end="2"/>
                                            </p:txEl>
                                          </p:spTgt>
                                        </p:tgtEl>
                                        <p:attrNameLst>
                                          <p:attrName>style.visibility</p:attrName>
                                        </p:attrNameLst>
                                      </p:cBhvr>
                                      <p:to>
                                        <p:strVal val="visible"/>
                                      </p:to>
                                    </p:set>
                                    <p:animEffect transition="in" filter="strips(downLeft)">
                                      <p:cBhvr>
                                        <p:cTn id="17" dur="500"/>
                                        <p:tgtEl>
                                          <p:spTgt spid="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dissolve">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374EF8-5F59-744F-83CD-B7C8C8A13195}"/>
              </a:ext>
            </a:extLst>
          </p:cNvPr>
          <p:cNvSpPr>
            <a:spLocks noGrp="1"/>
          </p:cNvSpPr>
          <p:nvPr>
            <p:ph type="title"/>
          </p:nvPr>
        </p:nvSpPr>
        <p:spPr>
          <a:xfrm>
            <a:off x="993978" y="402613"/>
            <a:ext cx="4743124" cy="6136751"/>
          </a:xfrm>
        </p:spPr>
        <p:txBody>
          <a:bodyPr>
            <a:noAutofit/>
          </a:bodyPr>
          <a:lstStyle/>
          <a:p>
            <a:r>
              <a:rPr lang="en-US" sz="2800" b="1" dirty="0">
                <a:latin typeface="Goudy Old Style" panose="02020502050305020303" pitchFamily="18" charset="77"/>
              </a:rPr>
              <a:t>¶ 363.1—Ministerial Review </a:t>
            </a:r>
            <a:br>
              <a:rPr lang="en-VN" sz="3000" b="1" dirty="0"/>
            </a:br>
            <a:r>
              <a:rPr lang="en-US" sz="2000" dirty="0">
                <a:latin typeface="Goudy Old Style" panose="02020502050305020303" pitchFamily="18" charset="77"/>
              </a:rPr>
              <a:t>Ordination and membership in an annual conference in The United Methodist Church is a sacred trust. The qualifications and duties of local pastors, associate members, provisional members, and full members are set forth in [The Discipline], and we believe they flow from the gospel as taught by Jesus the Christ and proclaimed by his apostles. Whenever a person in any of the above categories, including those on leaves of all types, honorable or administrative location, or retirement, is accused of violating this trust, the membership of his or her ministerial office shall be subject to review. </a:t>
            </a:r>
            <a:r>
              <a:rPr lang="en-US" sz="2000" b="1" dirty="0">
                <a:latin typeface="Goudy Old Style" panose="02020502050305020303" pitchFamily="18" charset="77"/>
              </a:rPr>
              <a:t>The primary purpose of the ministerial review is to resolve any violations of this sacred trust in such a way that God’s work of justice, reconciliation, and healing may be realized.</a:t>
            </a:r>
            <a:br>
              <a:rPr lang="en-US" sz="2000" b="1" dirty="0">
                <a:latin typeface="Goudy Old Style" panose="02020502050305020303" pitchFamily="18" charset="77"/>
              </a:rPr>
            </a:br>
            <a:endParaRPr lang="en-VN" sz="1600" b="1" dirty="0">
              <a:latin typeface="Goudy Old Style" panose="02020502050305020303" pitchFamily="18" charset="77"/>
            </a:endParaRPr>
          </a:p>
        </p:txBody>
      </p:sp>
      <p:sp>
        <p:nvSpPr>
          <p:cNvPr id="14" name="Rectangle 13">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VN"/>
          </a:p>
        </p:txBody>
      </p:sp>
      <p:pic>
        <p:nvPicPr>
          <p:cNvPr id="5" name="Content Placeholder 4" descr="Greek Temple outline">
            <a:extLst>
              <a:ext uri="{FF2B5EF4-FFF2-40B4-BE49-F238E27FC236}">
                <a16:creationId xmlns:a16="http://schemas.microsoft.com/office/drawing/2014/main" id="{67BF2B9C-1C94-0743-95B9-DA3248A4375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5125915" y="46736"/>
            <a:ext cx="6848504" cy="6848504"/>
          </a:xfrm>
          <a:prstGeom prst="rect">
            <a:avLst/>
          </a:prstGeom>
        </p:spPr>
      </p:pic>
      <p:sp>
        <p:nvSpPr>
          <p:cNvPr id="16"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CA0E85D-9FA8-A54B-88B5-B9D4D9D8DDE7}"/>
              </a:ext>
            </a:extLst>
          </p:cNvPr>
          <p:cNvSpPr txBox="1"/>
          <p:nvPr/>
        </p:nvSpPr>
        <p:spPr>
          <a:xfrm>
            <a:off x="5954683" y="5225150"/>
            <a:ext cx="5190968" cy="430887"/>
          </a:xfrm>
          <a:prstGeom prst="rect">
            <a:avLst/>
          </a:prstGeom>
          <a:solidFill>
            <a:srgbClr val="FFC000"/>
          </a:solidFill>
        </p:spPr>
        <p:txBody>
          <a:bodyPr wrap="square" rtlCol="0" anchor="ctr">
            <a:spAutoFit/>
          </a:bodyPr>
          <a:lstStyle/>
          <a:p>
            <a:pPr algn="ctr"/>
            <a:r>
              <a:rPr lang="en-VN" sz="2200" b="1" dirty="0"/>
              <a:t>Judicial Process</a:t>
            </a:r>
          </a:p>
        </p:txBody>
      </p:sp>
      <p:sp>
        <p:nvSpPr>
          <p:cNvPr id="11" name="TextBox 10">
            <a:extLst>
              <a:ext uri="{FF2B5EF4-FFF2-40B4-BE49-F238E27FC236}">
                <a16:creationId xmlns:a16="http://schemas.microsoft.com/office/drawing/2014/main" id="{F5E20BEF-0636-1B4A-9F68-6A34E6682834}"/>
              </a:ext>
            </a:extLst>
          </p:cNvPr>
          <p:cNvSpPr txBox="1"/>
          <p:nvPr/>
        </p:nvSpPr>
        <p:spPr>
          <a:xfrm>
            <a:off x="5645336" y="5674983"/>
            <a:ext cx="5809661" cy="430887"/>
          </a:xfrm>
          <a:prstGeom prst="rect">
            <a:avLst/>
          </a:prstGeom>
          <a:solidFill>
            <a:srgbClr val="92D050"/>
          </a:solidFill>
          <a:ln>
            <a:solidFill>
              <a:schemeClr val="tx1"/>
            </a:solidFill>
          </a:ln>
        </p:spPr>
        <p:txBody>
          <a:bodyPr wrap="square" rtlCol="0" anchor="ctr">
            <a:spAutoFit/>
          </a:bodyPr>
          <a:lstStyle/>
          <a:p>
            <a:pPr algn="ctr"/>
            <a:r>
              <a:rPr lang="en-VN" sz="2200" b="1" dirty="0"/>
              <a:t>Administrative Process</a:t>
            </a:r>
          </a:p>
        </p:txBody>
      </p:sp>
      <p:sp>
        <p:nvSpPr>
          <p:cNvPr id="3" name="TextBox 2">
            <a:extLst>
              <a:ext uri="{FF2B5EF4-FFF2-40B4-BE49-F238E27FC236}">
                <a16:creationId xmlns:a16="http://schemas.microsoft.com/office/drawing/2014/main" id="{B11462DA-2E78-4B46-98A6-F5E3B3D98197}"/>
              </a:ext>
            </a:extLst>
          </p:cNvPr>
          <p:cNvSpPr txBox="1"/>
          <p:nvPr/>
        </p:nvSpPr>
        <p:spPr>
          <a:xfrm>
            <a:off x="6857353" y="1112449"/>
            <a:ext cx="3385625" cy="1015663"/>
          </a:xfrm>
          <a:prstGeom prst="rect">
            <a:avLst/>
          </a:prstGeom>
          <a:noFill/>
        </p:spPr>
        <p:txBody>
          <a:bodyPr wrap="square" rtlCol="0">
            <a:spAutoFit/>
          </a:bodyPr>
          <a:lstStyle/>
          <a:p>
            <a:pPr algn="ctr"/>
            <a:r>
              <a:rPr lang="en-VN" sz="3000" b="1" dirty="0"/>
              <a:t>Clergy Accountability</a:t>
            </a:r>
            <a:endParaRPr lang="en-VN" sz="3000" dirty="0"/>
          </a:p>
        </p:txBody>
      </p:sp>
    </p:spTree>
    <p:extLst>
      <p:ext uri="{BB962C8B-B14F-4D97-AF65-F5344CB8AC3E}">
        <p14:creationId xmlns:p14="http://schemas.microsoft.com/office/powerpoint/2010/main" val="270601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randombar(horizont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linds(horizontal)">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linds(horizontal)">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11" grpId="0" animBg="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9566D-7163-F54C-8FAD-BEEA90F5FAD0}"/>
              </a:ext>
            </a:extLst>
          </p:cNvPr>
          <p:cNvSpPr>
            <a:spLocks noGrp="1"/>
          </p:cNvSpPr>
          <p:nvPr>
            <p:ph type="title"/>
          </p:nvPr>
        </p:nvSpPr>
        <p:spPr>
          <a:xfrm>
            <a:off x="1991618" y="608240"/>
            <a:ext cx="8911687" cy="1280890"/>
          </a:xfrm>
        </p:spPr>
        <p:txBody>
          <a:bodyPr/>
          <a:lstStyle/>
          <a:p>
            <a:pPr algn="ctr"/>
            <a:r>
              <a:rPr lang="en-VN" b="1" dirty="0"/>
              <a:t>How is the clergy accountability system activated?</a:t>
            </a:r>
          </a:p>
        </p:txBody>
      </p:sp>
      <p:pic>
        <p:nvPicPr>
          <p:cNvPr id="2052" name="Picture 4" descr="Priest Vector SVG Icon (11) - SVG Repo">
            <a:extLst>
              <a:ext uri="{FF2B5EF4-FFF2-40B4-BE49-F238E27FC236}">
                <a16:creationId xmlns:a16="http://schemas.microsoft.com/office/drawing/2014/main" id="{06C054EE-EFFE-724D-B47F-F12A69E4CA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4612" y="2075421"/>
            <a:ext cx="2425700" cy="24257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ow to Create a Customer Complaint Form in WordPress (Step by Step)">
            <a:extLst>
              <a:ext uri="{FF2B5EF4-FFF2-40B4-BE49-F238E27FC236}">
                <a16:creationId xmlns:a16="http://schemas.microsoft.com/office/drawing/2014/main" id="{62A8A16A-0677-C449-9D9D-453BB1509C5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0943" r="19505"/>
          <a:stretch/>
        </p:blipFill>
        <p:spPr bwMode="auto">
          <a:xfrm>
            <a:off x="2884471" y="4210173"/>
            <a:ext cx="2442901" cy="1993900"/>
          </a:xfrm>
          <a:prstGeom prst="rect">
            <a:avLst/>
          </a:prstGeom>
          <a:noFill/>
          <a:extLst>
            <a:ext uri="{909E8E84-426E-40DD-AFC4-6F175D3DCCD1}">
              <a14:hiddenFill xmlns:a14="http://schemas.microsoft.com/office/drawing/2010/main">
                <a:solidFill>
                  <a:srgbClr val="FFFFFF"/>
                </a:solidFill>
              </a14:hiddenFill>
            </a:ext>
          </a:extLst>
        </p:spPr>
      </p:pic>
      <p:pic>
        <p:nvPicPr>
          <p:cNvPr id="9" name="Graphic 8" descr="Back with solid fill">
            <a:extLst>
              <a:ext uri="{FF2B5EF4-FFF2-40B4-BE49-F238E27FC236}">
                <a16:creationId xmlns:a16="http://schemas.microsoft.com/office/drawing/2014/main" id="{F93AE511-B0D1-DD47-91AD-8DE6F0FFEFF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46483" y="2662811"/>
            <a:ext cx="1280889" cy="1280889"/>
          </a:xfrm>
          <a:prstGeom prst="rect">
            <a:avLst/>
          </a:prstGeom>
        </p:spPr>
      </p:pic>
      <p:pic>
        <p:nvPicPr>
          <p:cNvPr id="2056" name="Picture 8" descr="Yelp Review Scraping | Web Scraping Expert">
            <a:extLst>
              <a:ext uri="{FF2B5EF4-FFF2-40B4-BE49-F238E27FC236}">
                <a16:creationId xmlns:a16="http://schemas.microsoft.com/office/drawing/2014/main" id="{E6AA04D9-4182-674C-88D7-AD60A1EE445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39012" y="4210173"/>
            <a:ext cx="4165600" cy="1968500"/>
          </a:xfrm>
          <a:prstGeom prst="rect">
            <a:avLst/>
          </a:prstGeom>
          <a:noFill/>
          <a:extLst>
            <a:ext uri="{909E8E84-426E-40DD-AFC4-6F175D3DCCD1}">
              <a14:hiddenFill xmlns:a14="http://schemas.microsoft.com/office/drawing/2010/main">
                <a:solidFill>
                  <a:srgbClr val="FFFFFF"/>
                </a:solidFill>
              </a14:hiddenFill>
            </a:ext>
          </a:extLst>
        </p:spPr>
      </p:pic>
      <p:pic>
        <p:nvPicPr>
          <p:cNvPr id="11" name="Graphic 10" descr="Back with solid fill">
            <a:extLst>
              <a:ext uri="{FF2B5EF4-FFF2-40B4-BE49-F238E27FC236}">
                <a16:creationId xmlns:a16="http://schemas.microsoft.com/office/drawing/2014/main" id="{6EEC2AE0-83F1-FD4F-A0D3-3C8682F9BA0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339012" y="2647826"/>
            <a:ext cx="1280890" cy="1280890"/>
          </a:xfrm>
          <a:prstGeom prst="rect">
            <a:avLst/>
          </a:prstGeom>
        </p:spPr>
      </p:pic>
      <p:sp>
        <p:nvSpPr>
          <p:cNvPr id="12" name="TextBox 11">
            <a:extLst>
              <a:ext uri="{FF2B5EF4-FFF2-40B4-BE49-F238E27FC236}">
                <a16:creationId xmlns:a16="http://schemas.microsoft.com/office/drawing/2014/main" id="{250845EC-E7AB-2843-884C-15D1248773FA}"/>
              </a:ext>
            </a:extLst>
          </p:cNvPr>
          <p:cNvSpPr txBox="1"/>
          <p:nvPr/>
        </p:nvSpPr>
        <p:spPr>
          <a:xfrm>
            <a:off x="7566991" y="5592419"/>
            <a:ext cx="3829879" cy="584775"/>
          </a:xfrm>
          <a:prstGeom prst="rect">
            <a:avLst/>
          </a:prstGeom>
          <a:noFill/>
        </p:spPr>
        <p:txBody>
          <a:bodyPr wrap="square" rtlCol="0">
            <a:spAutoFit/>
          </a:bodyPr>
          <a:lstStyle/>
          <a:p>
            <a:pPr algn="ctr"/>
            <a:r>
              <a:rPr lang="en-US" sz="3200" b="1" dirty="0">
                <a:solidFill>
                  <a:srgbClr val="FF0000"/>
                </a:solidFill>
              </a:rPr>
              <a:t>u</a:t>
            </a:r>
            <a:r>
              <a:rPr lang="en-VN" sz="3200" b="1" dirty="0">
                <a:solidFill>
                  <a:srgbClr val="FF0000"/>
                </a:solidFill>
              </a:rPr>
              <a:t>nder ¶ 363</a:t>
            </a:r>
          </a:p>
        </p:txBody>
      </p:sp>
    </p:spTree>
    <p:extLst>
      <p:ext uri="{BB962C8B-B14F-4D97-AF65-F5344CB8AC3E}">
        <p14:creationId xmlns:p14="http://schemas.microsoft.com/office/powerpoint/2010/main" val="107138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p:cTn id="7" dur="500" fill="hold"/>
                                        <p:tgtEl>
                                          <p:spTgt spid="2052"/>
                                        </p:tgtEl>
                                        <p:attrNameLst>
                                          <p:attrName>ppt_w</p:attrName>
                                        </p:attrNameLst>
                                      </p:cBhvr>
                                      <p:tavLst>
                                        <p:tav tm="0">
                                          <p:val>
                                            <p:fltVal val="0"/>
                                          </p:val>
                                        </p:tav>
                                        <p:tav tm="100000">
                                          <p:val>
                                            <p:strVal val="#ppt_w"/>
                                          </p:val>
                                        </p:tav>
                                      </p:tavLst>
                                    </p:anim>
                                    <p:anim calcmode="lin" valueType="num">
                                      <p:cBhvr>
                                        <p:cTn id="8" dur="500" fill="hold"/>
                                        <p:tgtEl>
                                          <p:spTgt spid="2052"/>
                                        </p:tgtEl>
                                        <p:attrNameLst>
                                          <p:attrName>ppt_h</p:attrName>
                                        </p:attrNameLst>
                                      </p:cBhvr>
                                      <p:tavLst>
                                        <p:tav tm="0">
                                          <p:val>
                                            <p:fltVal val="0"/>
                                          </p:val>
                                        </p:tav>
                                        <p:tav tm="100000">
                                          <p:val>
                                            <p:strVal val="#ppt_h"/>
                                          </p:val>
                                        </p:tav>
                                      </p:tavLst>
                                    </p:anim>
                                    <p:animEffect transition="in" filter="fade">
                                      <p:cBhvr>
                                        <p:cTn id="9" dur="500"/>
                                        <p:tgtEl>
                                          <p:spTgt spid="2052"/>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p:tgtEl>
                                          <p:spTgt spid="9"/>
                                        </p:tgtEl>
                                        <p:attrNameLst>
                                          <p:attrName>ppt_y</p:attrName>
                                        </p:attrNameLst>
                                      </p:cBhvr>
                                      <p:tavLst>
                                        <p:tav tm="0">
                                          <p:val>
                                            <p:strVal val="#ppt_y+#ppt_h*1.125000"/>
                                          </p:val>
                                        </p:tav>
                                        <p:tav tm="100000">
                                          <p:val>
                                            <p:strVal val="#ppt_y"/>
                                          </p:val>
                                        </p:tav>
                                      </p:tavLst>
                                    </p:anim>
                                    <p:animEffect transition="in" filter="wipe(up)">
                                      <p:cBhvr>
                                        <p:cTn id="15" dur="500"/>
                                        <p:tgtEl>
                                          <p:spTgt spid="9"/>
                                        </p:tgtEl>
                                      </p:cBhvr>
                                    </p:animEffect>
                                  </p:childTnLst>
                                </p:cTn>
                              </p:par>
                              <p:par>
                                <p:cTn id="16" presetID="35" presetClass="entr" presetSubtype="0" fill="hold" nodeType="withEffect">
                                  <p:stCondLst>
                                    <p:cond delay="0"/>
                                  </p:stCondLst>
                                  <p:childTnLst>
                                    <p:set>
                                      <p:cBhvr>
                                        <p:cTn id="17" dur="1" fill="hold">
                                          <p:stCondLst>
                                            <p:cond delay="0"/>
                                          </p:stCondLst>
                                        </p:cTn>
                                        <p:tgtEl>
                                          <p:spTgt spid="2054"/>
                                        </p:tgtEl>
                                        <p:attrNameLst>
                                          <p:attrName>style.visibility</p:attrName>
                                        </p:attrNameLst>
                                      </p:cBhvr>
                                      <p:to>
                                        <p:strVal val="visible"/>
                                      </p:to>
                                    </p:set>
                                    <p:animEffect transition="in" filter="fade">
                                      <p:cBhvr>
                                        <p:cTn id="18" dur="2000"/>
                                        <p:tgtEl>
                                          <p:spTgt spid="2054"/>
                                        </p:tgtEl>
                                      </p:cBhvr>
                                    </p:animEffect>
                                    <p:anim calcmode="lin" valueType="num">
                                      <p:cBhvr>
                                        <p:cTn id="19" dur="2000" fill="hold"/>
                                        <p:tgtEl>
                                          <p:spTgt spid="2054"/>
                                        </p:tgtEl>
                                        <p:attrNameLst>
                                          <p:attrName>style.rotation</p:attrName>
                                        </p:attrNameLst>
                                      </p:cBhvr>
                                      <p:tavLst>
                                        <p:tav tm="0">
                                          <p:val>
                                            <p:fltVal val="720"/>
                                          </p:val>
                                        </p:tav>
                                        <p:tav tm="100000">
                                          <p:val>
                                            <p:fltVal val="0"/>
                                          </p:val>
                                        </p:tav>
                                      </p:tavLst>
                                    </p:anim>
                                    <p:anim calcmode="lin" valueType="num">
                                      <p:cBhvr>
                                        <p:cTn id="20" dur="2000" fill="hold"/>
                                        <p:tgtEl>
                                          <p:spTgt spid="2054"/>
                                        </p:tgtEl>
                                        <p:attrNameLst>
                                          <p:attrName>ppt_h</p:attrName>
                                        </p:attrNameLst>
                                      </p:cBhvr>
                                      <p:tavLst>
                                        <p:tav tm="0">
                                          <p:val>
                                            <p:fltVal val="0"/>
                                          </p:val>
                                        </p:tav>
                                        <p:tav tm="100000">
                                          <p:val>
                                            <p:strVal val="#ppt_h"/>
                                          </p:val>
                                        </p:tav>
                                      </p:tavLst>
                                    </p:anim>
                                    <p:anim calcmode="lin" valueType="num">
                                      <p:cBhvr>
                                        <p:cTn id="21" dur="2000" fill="hold"/>
                                        <p:tgtEl>
                                          <p:spTgt spid="2054"/>
                                        </p:tgtEl>
                                        <p:attrNameLst>
                                          <p:attrName>ppt_w</p:attrName>
                                        </p:attrNameLst>
                                      </p:cBhvr>
                                      <p:tavLst>
                                        <p:tav tm="0">
                                          <p:val>
                                            <p:fltVal val="0"/>
                                          </p:val>
                                        </p:tav>
                                        <p:tav tm="100000">
                                          <p:val>
                                            <p:strVal val="#ppt_w"/>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1"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additive="base">
                                        <p:cTn id="26" dur="500" fill="hold"/>
                                        <p:tgtEl>
                                          <p:spTgt spid="11"/>
                                        </p:tgtEl>
                                        <p:attrNameLst>
                                          <p:attrName>ppt_x</p:attrName>
                                        </p:attrNameLst>
                                      </p:cBhvr>
                                      <p:tavLst>
                                        <p:tav tm="0">
                                          <p:val>
                                            <p:strVal val="#ppt_x"/>
                                          </p:val>
                                        </p:tav>
                                        <p:tav tm="100000">
                                          <p:val>
                                            <p:strVal val="#ppt_x"/>
                                          </p:val>
                                        </p:tav>
                                      </p:tavLst>
                                    </p:anim>
                                    <p:anim calcmode="lin" valueType="num">
                                      <p:cBhvr additive="base">
                                        <p:cTn id="27" dur="500" fill="hold"/>
                                        <p:tgtEl>
                                          <p:spTgt spid="11"/>
                                        </p:tgtEl>
                                        <p:attrNameLst>
                                          <p:attrName>ppt_y</p:attrName>
                                        </p:attrNameLst>
                                      </p:cBhvr>
                                      <p:tavLst>
                                        <p:tav tm="0">
                                          <p:val>
                                            <p:strVal val="0-#ppt_h/2"/>
                                          </p:val>
                                        </p:tav>
                                        <p:tav tm="100000">
                                          <p:val>
                                            <p:strVal val="#ppt_y"/>
                                          </p:val>
                                        </p:tav>
                                      </p:tavLst>
                                    </p:anim>
                                  </p:childTnLst>
                                </p:cTn>
                              </p:par>
                              <p:par>
                                <p:cTn id="28" presetID="2" presetClass="entr" presetSubtype="1" fill="hold" nodeType="withEffect">
                                  <p:stCondLst>
                                    <p:cond delay="0"/>
                                  </p:stCondLst>
                                  <p:childTnLst>
                                    <p:set>
                                      <p:cBhvr>
                                        <p:cTn id="29" dur="1" fill="hold">
                                          <p:stCondLst>
                                            <p:cond delay="0"/>
                                          </p:stCondLst>
                                        </p:cTn>
                                        <p:tgtEl>
                                          <p:spTgt spid="2056"/>
                                        </p:tgtEl>
                                        <p:attrNameLst>
                                          <p:attrName>style.visibility</p:attrName>
                                        </p:attrNameLst>
                                      </p:cBhvr>
                                      <p:to>
                                        <p:strVal val="visible"/>
                                      </p:to>
                                    </p:set>
                                    <p:anim calcmode="lin" valueType="num">
                                      <p:cBhvr additive="base">
                                        <p:cTn id="30" dur="500" fill="hold"/>
                                        <p:tgtEl>
                                          <p:spTgt spid="2056"/>
                                        </p:tgtEl>
                                        <p:attrNameLst>
                                          <p:attrName>ppt_x</p:attrName>
                                        </p:attrNameLst>
                                      </p:cBhvr>
                                      <p:tavLst>
                                        <p:tav tm="0">
                                          <p:val>
                                            <p:strVal val="#ppt_x"/>
                                          </p:val>
                                        </p:tav>
                                        <p:tav tm="100000">
                                          <p:val>
                                            <p:strVal val="#ppt_x"/>
                                          </p:val>
                                        </p:tav>
                                      </p:tavLst>
                                    </p:anim>
                                    <p:anim calcmode="lin" valueType="num">
                                      <p:cBhvr additive="base">
                                        <p:cTn id="31" dur="500" fill="hold"/>
                                        <p:tgtEl>
                                          <p:spTgt spid="2056"/>
                                        </p:tgtEl>
                                        <p:attrNameLst>
                                          <p:attrName>ppt_y</p:attrName>
                                        </p:attrNameLst>
                                      </p:cBhvr>
                                      <p:tavLst>
                                        <p:tav tm="0">
                                          <p:val>
                                            <p:strVal val="0-#ppt_h/2"/>
                                          </p:val>
                                        </p:tav>
                                        <p:tav tm="100000">
                                          <p:val>
                                            <p:strVal val="#ppt_y"/>
                                          </p:val>
                                        </p:tav>
                                      </p:tavLst>
                                    </p:anim>
                                  </p:childTnLst>
                                </p:cTn>
                              </p:par>
                              <p:par>
                                <p:cTn id="32" presetID="2" presetClass="entr" presetSubtype="1"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additive="base">
                                        <p:cTn id="34" dur="500" fill="hold"/>
                                        <p:tgtEl>
                                          <p:spTgt spid="12"/>
                                        </p:tgtEl>
                                        <p:attrNameLst>
                                          <p:attrName>ppt_x</p:attrName>
                                        </p:attrNameLst>
                                      </p:cBhvr>
                                      <p:tavLst>
                                        <p:tav tm="0">
                                          <p:val>
                                            <p:strVal val="#ppt_x"/>
                                          </p:val>
                                        </p:tav>
                                        <p:tav tm="100000">
                                          <p:val>
                                            <p:strVal val="#ppt_x"/>
                                          </p:val>
                                        </p:tav>
                                      </p:tavLst>
                                    </p:anim>
                                    <p:anim calcmode="lin" valueType="num">
                                      <p:cBhvr additive="base">
                                        <p:cTn id="35"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1A498-0A6A-5B48-9A9C-623F7070FD85}"/>
              </a:ext>
            </a:extLst>
          </p:cNvPr>
          <p:cNvSpPr>
            <a:spLocks noGrp="1"/>
          </p:cNvSpPr>
          <p:nvPr>
            <p:ph type="title"/>
          </p:nvPr>
        </p:nvSpPr>
        <p:spPr>
          <a:xfrm>
            <a:off x="1837567" y="651429"/>
            <a:ext cx="8911687" cy="1280890"/>
          </a:xfrm>
        </p:spPr>
        <p:txBody>
          <a:bodyPr/>
          <a:lstStyle/>
          <a:p>
            <a:r>
              <a:rPr lang="en-VN" b="1" dirty="0"/>
              <a:t>What is a complaint?</a:t>
            </a:r>
          </a:p>
        </p:txBody>
      </p:sp>
      <p:sp>
        <p:nvSpPr>
          <p:cNvPr id="3" name="Content Placeholder 2">
            <a:extLst>
              <a:ext uri="{FF2B5EF4-FFF2-40B4-BE49-F238E27FC236}">
                <a16:creationId xmlns:a16="http://schemas.microsoft.com/office/drawing/2014/main" id="{F465A7B7-B96D-BB46-8E26-E0FE3C45A82B}"/>
              </a:ext>
            </a:extLst>
          </p:cNvPr>
          <p:cNvSpPr>
            <a:spLocks noGrp="1"/>
          </p:cNvSpPr>
          <p:nvPr>
            <p:ph idx="1"/>
          </p:nvPr>
        </p:nvSpPr>
        <p:spPr>
          <a:xfrm>
            <a:off x="1837567" y="1629208"/>
            <a:ext cx="9894888" cy="4744272"/>
          </a:xfrm>
        </p:spPr>
        <p:txBody>
          <a:bodyPr>
            <a:normAutofit lnSpcReduction="10000"/>
          </a:bodyPr>
          <a:lstStyle/>
          <a:p>
            <a:pPr marL="0" indent="0">
              <a:buNone/>
            </a:pPr>
            <a:r>
              <a:rPr lang="en-VN" sz="2600" b="1" dirty="0"/>
              <a:t>Definition</a:t>
            </a:r>
            <a:r>
              <a:rPr lang="en-VN" sz="2600" dirty="0"/>
              <a:t>: “A complaint is a written and signed statement claiming misconduct or unsatisfactory performance of ministerial duties.” ¶ 363.2</a:t>
            </a:r>
          </a:p>
          <a:p>
            <a:pPr marL="0" indent="0">
              <a:buNone/>
            </a:pPr>
            <a:endParaRPr lang="en-VN" sz="1000" dirty="0"/>
          </a:p>
          <a:p>
            <a:pPr marL="0" indent="0">
              <a:buNone/>
            </a:pPr>
            <a:r>
              <a:rPr lang="en-VN" sz="2400" b="1" dirty="0"/>
              <a:t>Elements</a:t>
            </a:r>
            <a:r>
              <a:rPr lang="en-VN" sz="2400" dirty="0"/>
              <a:t>:</a:t>
            </a:r>
          </a:p>
          <a:p>
            <a:pPr>
              <a:buFont typeface="Wingdings" pitchFamily="2" charset="2"/>
              <a:buChar char="Ø"/>
            </a:pPr>
            <a:r>
              <a:rPr lang="en-US" sz="2400" dirty="0"/>
              <a:t>W</a:t>
            </a:r>
            <a:r>
              <a:rPr lang="en-VN" sz="2400" dirty="0"/>
              <a:t>ritten</a:t>
            </a:r>
          </a:p>
          <a:p>
            <a:pPr>
              <a:buFont typeface="Wingdings" pitchFamily="2" charset="2"/>
              <a:buChar char="Ø"/>
            </a:pPr>
            <a:r>
              <a:rPr lang="en-US" sz="2400" dirty="0"/>
              <a:t>S</a:t>
            </a:r>
            <a:r>
              <a:rPr lang="en-VN" sz="2400" dirty="0"/>
              <a:t>igned </a:t>
            </a:r>
          </a:p>
          <a:p>
            <a:pPr>
              <a:buFont typeface="Wingdings" pitchFamily="2" charset="2"/>
              <a:buChar char="Ø"/>
            </a:pPr>
            <a:r>
              <a:rPr lang="en-VN" sz="2400" dirty="0"/>
              <a:t>Statement</a:t>
            </a:r>
          </a:p>
          <a:p>
            <a:pPr>
              <a:buFont typeface="Wingdings" pitchFamily="2" charset="2"/>
              <a:buChar char="Ø"/>
            </a:pPr>
            <a:r>
              <a:rPr lang="en-US" sz="2400" dirty="0"/>
              <a:t>A</a:t>
            </a:r>
            <a:r>
              <a:rPr lang="en-VN" sz="2400" dirty="0"/>
              <a:t>lleging that a clergy person: </a:t>
            </a:r>
          </a:p>
          <a:p>
            <a:pPr marL="495300" lvl="1" indent="-342900">
              <a:buFont typeface="Arial" panose="020B0604020202020204" pitchFamily="34" charset="0"/>
              <a:buChar char="•"/>
            </a:pPr>
            <a:r>
              <a:rPr lang="en-VN" sz="1900" dirty="0"/>
              <a:t>committed one or more chargeable offenses listed in ¶ 2702.1(</a:t>
            </a:r>
            <a:r>
              <a:rPr lang="en-VN" sz="1900" b="1" dirty="0">
                <a:solidFill>
                  <a:srgbClr val="FFC000"/>
                </a:solidFill>
              </a:rPr>
              <a:t>judicial</a:t>
            </a:r>
            <a:r>
              <a:rPr lang="en-VN" sz="1900" dirty="0"/>
              <a:t>) and/or</a:t>
            </a:r>
          </a:p>
          <a:p>
            <a:pPr marL="495300" lvl="1" indent="-342900">
              <a:buFont typeface="Arial" panose="020B0604020202020204" pitchFamily="34" charset="0"/>
              <a:buChar char="•"/>
            </a:pPr>
            <a:r>
              <a:rPr lang="en-US" sz="1900" dirty="0"/>
              <a:t>i</a:t>
            </a:r>
            <a:r>
              <a:rPr lang="en-VN" sz="1900" dirty="0"/>
              <a:t>s ineffective, incompetent, or unable to perform ministerial duties (</a:t>
            </a:r>
            <a:r>
              <a:rPr lang="en-VN" sz="1900" b="1" dirty="0">
                <a:solidFill>
                  <a:srgbClr val="92D050"/>
                </a:solidFill>
              </a:rPr>
              <a:t>administrative</a:t>
            </a:r>
            <a:r>
              <a:rPr lang="en-VN" sz="1900" dirty="0"/>
              <a:t>).</a:t>
            </a:r>
          </a:p>
          <a:p>
            <a:pPr lvl="1">
              <a:buFont typeface="Wingdings" pitchFamily="2" charset="2"/>
              <a:buChar char="Ø"/>
            </a:pPr>
            <a:endParaRPr lang="en-VN" sz="2200" dirty="0"/>
          </a:p>
        </p:txBody>
      </p:sp>
    </p:spTree>
    <p:extLst>
      <p:ext uri="{BB962C8B-B14F-4D97-AF65-F5344CB8AC3E}">
        <p14:creationId xmlns:p14="http://schemas.microsoft.com/office/powerpoint/2010/main" val="1954347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blinds(horizontal)">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additive="base">
                                        <p:cTn id="38" dur="500"/>
                                        <p:tgtEl>
                                          <p:spTgt spid="3">
                                            <p:txEl>
                                              <p:pRg st="7" end="7"/>
                                            </p:txEl>
                                          </p:spTgt>
                                        </p:tgtEl>
                                        <p:attrNameLst>
                                          <p:attrName>ppt_y</p:attrName>
                                        </p:attrNameLst>
                                      </p:cBhvr>
                                      <p:tavLst>
                                        <p:tav tm="0">
                                          <p:val>
                                            <p:strVal val="#ppt_y+#ppt_h*1.125000"/>
                                          </p:val>
                                        </p:tav>
                                        <p:tav tm="100000">
                                          <p:val>
                                            <p:strVal val="#ppt_y"/>
                                          </p:val>
                                        </p:tav>
                                      </p:tavLst>
                                    </p:anim>
                                    <p:animEffect transition="in" filter="wipe(up)">
                                      <p:cBhvr>
                                        <p:cTn id="39" dur="500"/>
                                        <p:tgtEl>
                                          <p:spTgt spid="3">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nodeType="click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additive="base">
                                        <p:cTn id="44"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4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EC9E7-E462-3240-9144-B8891A7FB588}"/>
              </a:ext>
            </a:extLst>
          </p:cNvPr>
          <p:cNvSpPr>
            <a:spLocks noGrp="1"/>
          </p:cNvSpPr>
          <p:nvPr>
            <p:ph type="title"/>
          </p:nvPr>
        </p:nvSpPr>
        <p:spPr>
          <a:xfrm>
            <a:off x="1640156" y="497835"/>
            <a:ext cx="8911687" cy="1280890"/>
          </a:xfrm>
        </p:spPr>
        <p:txBody>
          <a:bodyPr>
            <a:normAutofit/>
          </a:bodyPr>
          <a:lstStyle/>
          <a:p>
            <a:r>
              <a:rPr lang="en-VN" sz="5400" b="1" dirty="0">
                <a:solidFill>
                  <a:srgbClr val="FF0000"/>
                </a:solidFill>
              </a:rPr>
              <a:t>NOTE</a:t>
            </a:r>
          </a:p>
        </p:txBody>
      </p:sp>
      <p:sp>
        <p:nvSpPr>
          <p:cNvPr id="3" name="Content Placeholder 2">
            <a:extLst>
              <a:ext uri="{FF2B5EF4-FFF2-40B4-BE49-F238E27FC236}">
                <a16:creationId xmlns:a16="http://schemas.microsoft.com/office/drawing/2014/main" id="{18B0075C-DBB6-8644-9D04-4240B2DE1581}"/>
              </a:ext>
            </a:extLst>
          </p:cNvPr>
          <p:cNvSpPr>
            <a:spLocks noGrp="1"/>
          </p:cNvSpPr>
          <p:nvPr>
            <p:ph idx="1"/>
          </p:nvPr>
        </p:nvSpPr>
        <p:spPr>
          <a:xfrm>
            <a:off x="1640155" y="1794911"/>
            <a:ext cx="10289247" cy="4732498"/>
          </a:xfrm>
        </p:spPr>
        <p:txBody>
          <a:bodyPr>
            <a:normAutofit/>
          </a:bodyPr>
          <a:lstStyle/>
          <a:p>
            <a:r>
              <a:rPr lang="en-VN" sz="2800" dirty="0"/>
              <a:t>Complaint ≠ Grievance</a:t>
            </a:r>
          </a:p>
          <a:p>
            <a:r>
              <a:rPr lang="en-VN" sz="2800" dirty="0"/>
              <a:t>Complaint doesn’t have to be labeled “complaint.”</a:t>
            </a:r>
          </a:p>
          <a:p>
            <a:r>
              <a:rPr lang="en-VN" sz="2800" dirty="0"/>
              <a:t>Complaint must be signed but doesn’t have to be dated to be valid.</a:t>
            </a:r>
          </a:p>
          <a:p>
            <a:r>
              <a:rPr lang="en-VN" sz="2800" dirty="0"/>
              <a:t>Complaint can raise judicial and/or administrative issues. </a:t>
            </a:r>
          </a:p>
          <a:p>
            <a:r>
              <a:rPr lang="en-VN" sz="2800" dirty="0"/>
              <a:t>Terms used in a complaint are indicative but not determinative.</a:t>
            </a:r>
          </a:p>
          <a:p>
            <a:r>
              <a:rPr lang="en-VN" sz="2800" dirty="0"/>
              <a:t>There is no complaint without process.</a:t>
            </a:r>
          </a:p>
          <a:p>
            <a:r>
              <a:rPr lang="en-VN" sz="2800" dirty="0"/>
              <a:t>There is no process without complaint(s).</a:t>
            </a:r>
            <a:endParaRPr lang="en-VN" sz="2400" dirty="0"/>
          </a:p>
        </p:txBody>
      </p:sp>
    </p:spTree>
    <p:extLst>
      <p:ext uri="{BB962C8B-B14F-4D97-AF65-F5344CB8AC3E}">
        <p14:creationId xmlns:p14="http://schemas.microsoft.com/office/powerpoint/2010/main" val="365406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29872</TotalTime>
  <Words>1482</Words>
  <Application>Microsoft Macintosh PowerPoint</Application>
  <PresentationFormat>Widescreen</PresentationFormat>
  <Paragraphs>111</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Century Gothic</vt:lpstr>
      <vt:lpstr>Goudy Old Style</vt:lpstr>
      <vt:lpstr>Wingdings</vt:lpstr>
      <vt:lpstr>Wingdings 3</vt:lpstr>
      <vt:lpstr>Wisp</vt:lpstr>
      <vt:lpstr>PowerPoint Presentation</vt:lpstr>
      <vt:lpstr>Constitutional Structure of the UMC Our church has three co-equal branches</vt:lpstr>
      <vt:lpstr>Constitutional Principle #1 Separation of Powers</vt:lpstr>
      <vt:lpstr>Procedural Separation of Powers</vt:lpstr>
      <vt:lpstr>Constitutional Principle #2 Fair Process</vt:lpstr>
      <vt:lpstr>¶ 363.1—Ministerial Review  Ordination and membership in an annual conference in The United Methodist Church is a sacred trust. The qualifications and duties of local pastors, associate members, provisional members, and full members are set forth in [The Discipline], and we believe they flow from the gospel as taught by Jesus the Christ and proclaimed by his apostles. Whenever a person in any of the above categories, including those on leaves of all types, honorable or administrative location, or retirement, is accused of violating this trust, the membership of his or her ministerial office shall be subject to review. The primary purpose of the ministerial review is to resolve any violations of this sacred trust in such a way that God’s work of justice, reconciliation, and healing may be realized. </vt:lpstr>
      <vt:lpstr>How is the clergy accountability system activated?</vt:lpstr>
      <vt:lpstr>What is a complaint?</vt:lpstr>
      <vt:lpstr>NOTE</vt:lpstr>
      <vt:lpstr>What happens when a complaint is filed against a clergyperson?</vt:lpstr>
      <vt:lpstr>Supervisory Response Process ¶ 363.5</vt:lpstr>
      <vt:lpstr>Supervisory Response Process ¶ 363.5</vt:lpstr>
      <vt:lpstr>Role of Bishop and Cabinet </vt:lpstr>
      <vt:lpstr>What are the possible outcomes of the supervisory response?</vt:lpstr>
      <vt:lpstr>Practical Tips for Handling Complaints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JUDICIAL ADMINISTRATION AND PROCESS</dc:title>
  <dc:creator>Luan-Vu Tran</dc:creator>
  <cp:lastModifiedBy>Luan-Vu Tran</cp:lastModifiedBy>
  <cp:revision>296</cp:revision>
  <dcterms:created xsi:type="dcterms:W3CDTF">2021-04-06T01:03:43Z</dcterms:created>
  <dcterms:modified xsi:type="dcterms:W3CDTF">2025-09-20T21:18:13Z</dcterms:modified>
</cp:coreProperties>
</file>