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330" r:id="rId2"/>
    <p:sldId id="299" r:id="rId3"/>
    <p:sldId id="300" r:id="rId4"/>
    <p:sldId id="311" r:id="rId5"/>
    <p:sldId id="296" r:id="rId6"/>
    <p:sldId id="295" r:id="rId7"/>
    <p:sldId id="310" r:id="rId8"/>
    <p:sldId id="298" r:id="rId9"/>
    <p:sldId id="301" r:id="rId10"/>
    <p:sldId id="302" r:id="rId11"/>
    <p:sldId id="328" r:id="rId12"/>
    <p:sldId id="282" r:id="rId13"/>
    <p:sldId id="278" r:id="rId14"/>
  </p:sldIdLst>
  <p:sldSz cx="12192000" cy="6858000"/>
  <p:notesSz cx="6858000" cy="9144000"/>
  <p:defaultText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63"/>
    <p:restoredTop sz="94524"/>
  </p:normalViewPr>
  <p:slideViewPr>
    <p:cSldViewPr snapToGrid="0">
      <p:cViewPr varScale="1">
        <p:scale>
          <a:sx n="88" d="100"/>
          <a:sy n="88" d="100"/>
        </p:scale>
        <p:origin x="192"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49FB91-4179-7749-A7DA-D0FEED34C91E}" type="doc">
      <dgm:prSet loTypeId="urn:microsoft.com/office/officeart/2005/8/layout/orgChart1" loCatId="" qsTypeId="urn:microsoft.com/office/officeart/2005/8/quickstyle/simple1" qsCatId="simple" csTypeId="urn:microsoft.com/office/officeart/2005/8/colors/accent1_2" csCatId="accent1" phldr="1"/>
      <dgm:spPr/>
      <dgm:t>
        <a:bodyPr/>
        <a:lstStyle/>
        <a:p>
          <a:endParaRPr lang="en-US"/>
        </a:p>
      </dgm:t>
    </dgm:pt>
    <dgm:pt modelId="{17660DA0-2D38-C24C-9B62-D4640CFC5852}">
      <dgm:prSet phldrT="[Text]" custT="1"/>
      <dgm:spPr>
        <a:solidFill>
          <a:schemeClr val="accent1"/>
        </a:solidFill>
        <a:ln w="25400">
          <a:noFill/>
        </a:ln>
      </dgm:spPr>
      <dgm:t>
        <a:bodyPr/>
        <a:lstStyle/>
        <a:p>
          <a:r>
            <a:rPr lang="en-US" sz="4000" dirty="0"/>
            <a:t>“Referral”    </a:t>
          </a:r>
          <a:r>
            <a:rPr lang="en-US" sz="1800" dirty="0"/>
            <a:t>has three meanings in the </a:t>
          </a:r>
          <a:r>
            <a:rPr lang="en-US" sz="1800" i="1" dirty="0"/>
            <a:t>Discipline</a:t>
          </a:r>
          <a:r>
            <a:rPr lang="en-US" sz="1800" i="0" dirty="0"/>
            <a:t>:</a:t>
          </a:r>
          <a:endParaRPr lang="en-US" sz="2400" i="1" dirty="0"/>
        </a:p>
      </dgm:t>
    </dgm:pt>
    <dgm:pt modelId="{52D17063-F87D-5D49-9643-09A64223B181}" type="parTrans" cxnId="{DA9C66CE-B346-2445-8374-5A1E8565078C}">
      <dgm:prSet/>
      <dgm:spPr/>
      <dgm:t>
        <a:bodyPr/>
        <a:lstStyle/>
        <a:p>
          <a:endParaRPr lang="en-US"/>
        </a:p>
      </dgm:t>
    </dgm:pt>
    <dgm:pt modelId="{EEB4C353-5A8F-F641-B0C7-58B7BFC2F6A2}" type="sibTrans" cxnId="{DA9C66CE-B346-2445-8374-5A1E8565078C}">
      <dgm:prSet/>
      <dgm:spPr/>
      <dgm:t>
        <a:bodyPr/>
        <a:lstStyle/>
        <a:p>
          <a:endParaRPr lang="en-US"/>
        </a:p>
      </dgm:t>
    </dgm:pt>
    <dgm:pt modelId="{E539E8A8-9984-AC4B-8170-7294F2D21639}">
      <dgm:prSet phldrT="[Text]" custT="1"/>
      <dgm:spPr>
        <a:solidFill>
          <a:srgbClr val="00B0F0"/>
        </a:solidFill>
        <a:ln w="25400">
          <a:solidFill>
            <a:schemeClr val="tx1"/>
          </a:solidFill>
        </a:ln>
      </dgm:spPr>
      <dgm:t>
        <a:bodyPr/>
        <a:lstStyle/>
        <a:p>
          <a:r>
            <a:rPr lang="en-US" sz="2000" dirty="0"/>
            <a:t>Referral to Counsel for the Church                   </a:t>
          </a:r>
          <a:r>
            <a:rPr lang="en-US" sz="1600" dirty="0"/>
            <a:t>¶¶ </a:t>
          </a:r>
          <a:r>
            <a:rPr lang="en-US" sz="1600" dirty="0">
              <a:solidFill>
                <a:schemeClr val="bg1"/>
              </a:solidFill>
            </a:rPr>
            <a:t>363.5(f)(3), </a:t>
          </a:r>
          <a:r>
            <a:rPr kumimoji="0" lang="en-VN" sz="1600" b="0" i="0" u="none" strike="noStrike" cap="none" spc="0" normalizeH="0" baseline="0" noProof="0" dirty="0">
              <a:ln>
                <a:noFill/>
              </a:ln>
              <a:solidFill>
                <a:prstClr val="white"/>
              </a:solidFill>
              <a:effectLst/>
              <a:uLnTx/>
              <a:uFillTx/>
              <a:latin typeface="Century Gothic" panose="020B0502020202020204"/>
              <a:ea typeface="+mn-ea"/>
              <a:cs typeface="+mn-cs"/>
            </a:rPr>
            <a:t>2704.2 </a:t>
          </a:r>
          <a:endParaRPr lang="en-US" sz="2000" dirty="0"/>
        </a:p>
      </dgm:t>
    </dgm:pt>
    <dgm:pt modelId="{63FF3E57-FEE2-7340-BA32-C085314792CC}" type="parTrans" cxnId="{443D9E4C-9AC0-C14F-9D68-B7D1DE0B6CDE}">
      <dgm:prSet/>
      <dgm:spPr/>
      <dgm:t>
        <a:bodyPr/>
        <a:lstStyle/>
        <a:p>
          <a:endParaRPr lang="en-US"/>
        </a:p>
      </dgm:t>
    </dgm:pt>
    <dgm:pt modelId="{A9CD70CA-EC7A-CB45-BC03-21ACBB35F1D9}" type="sibTrans" cxnId="{443D9E4C-9AC0-C14F-9D68-B7D1DE0B6CDE}">
      <dgm:prSet/>
      <dgm:spPr/>
      <dgm:t>
        <a:bodyPr/>
        <a:lstStyle/>
        <a:p>
          <a:endParaRPr lang="en-US"/>
        </a:p>
      </dgm:t>
    </dgm:pt>
    <dgm:pt modelId="{664C76AB-3397-1849-A5C0-3B2644E66421}">
      <dgm:prSet phldrT="[Text]" custT="1"/>
      <dgm:spPr>
        <a:solidFill>
          <a:srgbClr val="92D050"/>
        </a:solidFill>
        <a:ln w="25400">
          <a:solidFill>
            <a:schemeClr val="tx1"/>
          </a:solidFill>
        </a:ln>
      </dgm:spPr>
      <dgm:t>
        <a:bodyPr/>
        <a:lstStyle/>
        <a:p>
          <a:r>
            <a:rPr lang="en-US" sz="2000" dirty="0"/>
            <a:t>Referral to BOM/CRC                </a:t>
          </a:r>
          <a:r>
            <a:rPr lang="en-US" sz="1400" dirty="0"/>
            <a:t>¶¶ 355.2(a), 364</a:t>
          </a:r>
          <a:endParaRPr lang="en-US" sz="2000" dirty="0"/>
        </a:p>
      </dgm:t>
    </dgm:pt>
    <dgm:pt modelId="{14B2DD89-EDD6-0140-BD35-FEC9461C8AE0}" type="parTrans" cxnId="{913BE53F-3D7E-084A-8F55-05B2EF611B34}">
      <dgm:prSet/>
      <dgm:spPr/>
      <dgm:t>
        <a:bodyPr/>
        <a:lstStyle/>
        <a:p>
          <a:endParaRPr lang="en-US"/>
        </a:p>
      </dgm:t>
    </dgm:pt>
    <dgm:pt modelId="{B204131A-2712-EB41-A4A4-8FCF585E273D}" type="sibTrans" cxnId="{913BE53F-3D7E-084A-8F55-05B2EF611B34}">
      <dgm:prSet/>
      <dgm:spPr/>
      <dgm:t>
        <a:bodyPr/>
        <a:lstStyle/>
        <a:p>
          <a:endParaRPr lang="en-US"/>
        </a:p>
      </dgm:t>
    </dgm:pt>
    <dgm:pt modelId="{5EDC04B6-44EF-4F43-8C03-9D1C024577D4}">
      <dgm:prSet custT="1"/>
      <dgm:spPr>
        <a:solidFill>
          <a:srgbClr val="FFC000"/>
        </a:solidFill>
      </dgm:spPr>
      <dgm:t>
        <a:bodyPr/>
        <a:lstStyle/>
        <a:p>
          <a:r>
            <a:rPr lang="en-US" sz="2000" dirty="0">
              <a:solidFill>
                <a:schemeClr val="bg1"/>
              </a:solidFill>
            </a:rPr>
            <a:t>Referral to Committee on Investigation              </a:t>
          </a:r>
          <a:r>
            <a:rPr lang="en-US" sz="1800" dirty="0">
              <a:solidFill>
                <a:schemeClr val="bg1"/>
              </a:solidFill>
            </a:rPr>
            <a:t>¶¶ 2704.2, 2705</a:t>
          </a:r>
          <a:endParaRPr lang="en-US" sz="2000" dirty="0"/>
        </a:p>
      </dgm:t>
    </dgm:pt>
    <dgm:pt modelId="{B864575C-4BA9-5544-921A-D4F7648389F9}" type="parTrans" cxnId="{09A99FD7-CBBA-FA40-B3A1-F73BE982A34B}">
      <dgm:prSet/>
      <dgm:spPr/>
      <dgm:t>
        <a:bodyPr/>
        <a:lstStyle/>
        <a:p>
          <a:endParaRPr lang="en-US"/>
        </a:p>
      </dgm:t>
    </dgm:pt>
    <dgm:pt modelId="{574C4D44-EA96-7D45-9816-B9B82126A1C9}" type="sibTrans" cxnId="{09A99FD7-CBBA-FA40-B3A1-F73BE982A34B}">
      <dgm:prSet/>
      <dgm:spPr/>
      <dgm:t>
        <a:bodyPr/>
        <a:lstStyle/>
        <a:p>
          <a:endParaRPr lang="en-US"/>
        </a:p>
      </dgm:t>
    </dgm:pt>
    <dgm:pt modelId="{8F654C43-F78E-A94F-BABA-7036461DF638}" type="pres">
      <dgm:prSet presAssocID="{C649FB91-4179-7749-A7DA-D0FEED34C91E}" presName="hierChild1" presStyleCnt="0">
        <dgm:presLayoutVars>
          <dgm:orgChart val="1"/>
          <dgm:chPref val="1"/>
          <dgm:dir/>
          <dgm:animOne val="branch"/>
          <dgm:animLvl val="lvl"/>
          <dgm:resizeHandles/>
        </dgm:presLayoutVars>
      </dgm:prSet>
      <dgm:spPr/>
    </dgm:pt>
    <dgm:pt modelId="{B4B846E4-AD02-2E48-AC72-D94CFA916E62}" type="pres">
      <dgm:prSet presAssocID="{17660DA0-2D38-C24C-9B62-D4640CFC5852}" presName="hierRoot1" presStyleCnt="0">
        <dgm:presLayoutVars>
          <dgm:hierBranch val="init"/>
        </dgm:presLayoutVars>
      </dgm:prSet>
      <dgm:spPr/>
    </dgm:pt>
    <dgm:pt modelId="{30DCC153-FFC3-2E47-8DCB-2FECE004A313}" type="pres">
      <dgm:prSet presAssocID="{17660DA0-2D38-C24C-9B62-D4640CFC5852}" presName="rootComposite1" presStyleCnt="0"/>
      <dgm:spPr/>
    </dgm:pt>
    <dgm:pt modelId="{BE099DA2-1DF1-3B46-8C15-602C19C7A63E}" type="pres">
      <dgm:prSet presAssocID="{17660DA0-2D38-C24C-9B62-D4640CFC5852}" presName="rootText1" presStyleLbl="node0" presStyleIdx="0" presStyleCnt="1">
        <dgm:presLayoutVars>
          <dgm:chPref val="3"/>
        </dgm:presLayoutVars>
      </dgm:prSet>
      <dgm:spPr/>
    </dgm:pt>
    <dgm:pt modelId="{12D219F3-86CA-8443-B7C8-2EF69BC18F6D}" type="pres">
      <dgm:prSet presAssocID="{17660DA0-2D38-C24C-9B62-D4640CFC5852}" presName="rootConnector1" presStyleLbl="node1" presStyleIdx="0" presStyleCnt="0"/>
      <dgm:spPr/>
    </dgm:pt>
    <dgm:pt modelId="{7B0B6BB4-8750-BD4E-A03E-C3A778B152DE}" type="pres">
      <dgm:prSet presAssocID="{17660DA0-2D38-C24C-9B62-D4640CFC5852}" presName="hierChild2" presStyleCnt="0"/>
      <dgm:spPr/>
    </dgm:pt>
    <dgm:pt modelId="{E7DFC686-BEC4-224D-9699-A695F1A94159}" type="pres">
      <dgm:prSet presAssocID="{63FF3E57-FEE2-7340-BA32-C085314792CC}" presName="Name37" presStyleLbl="parChTrans1D2" presStyleIdx="0" presStyleCnt="3"/>
      <dgm:spPr/>
    </dgm:pt>
    <dgm:pt modelId="{7A57D1E9-0070-3E4D-8BCC-B9684D637C6B}" type="pres">
      <dgm:prSet presAssocID="{E539E8A8-9984-AC4B-8170-7294F2D21639}" presName="hierRoot2" presStyleCnt="0">
        <dgm:presLayoutVars>
          <dgm:hierBranch val="init"/>
        </dgm:presLayoutVars>
      </dgm:prSet>
      <dgm:spPr/>
    </dgm:pt>
    <dgm:pt modelId="{7CA79487-8F0A-EB44-B9E1-AD6FF33F589D}" type="pres">
      <dgm:prSet presAssocID="{E539E8A8-9984-AC4B-8170-7294F2D21639}" presName="rootComposite" presStyleCnt="0"/>
      <dgm:spPr/>
    </dgm:pt>
    <dgm:pt modelId="{BD2A021D-0361-7E4E-820F-88C104BAC267}" type="pres">
      <dgm:prSet presAssocID="{E539E8A8-9984-AC4B-8170-7294F2D21639}" presName="rootText" presStyleLbl="node2" presStyleIdx="0" presStyleCnt="3">
        <dgm:presLayoutVars>
          <dgm:chPref val="3"/>
        </dgm:presLayoutVars>
      </dgm:prSet>
      <dgm:spPr/>
    </dgm:pt>
    <dgm:pt modelId="{DCFE40C1-48DC-AE40-94B1-379CEFE30DD9}" type="pres">
      <dgm:prSet presAssocID="{E539E8A8-9984-AC4B-8170-7294F2D21639}" presName="rootConnector" presStyleLbl="node2" presStyleIdx="0" presStyleCnt="3"/>
      <dgm:spPr/>
    </dgm:pt>
    <dgm:pt modelId="{8737CE40-2DF0-6249-B4C9-4874452A7F34}" type="pres">
      <dgm:prSet presAssocID="{E539E8A8-9984-AC4B-8170-7294F2D21639}" presName="hierChild4" presStyleCnt="0"/>
      <dgm:spPr/>
    </dgm:pt>
    <dgm:pt modelId="{F0B4B153-F7E9-E444-A860-A7C8ED08EE88}" type="pres">
      <dgm:prSet presAssocID="{E539E8A8-9984-AC4B-8170-7294F2D21639}" presName="hierChild5" presStyleCnt="0"/>
      <dgm:spPr/>
    </dgm:pt>
    <dgm:pt modelId="{14D61803-34A9-DA4D-B159-5A0A0D6ECE9F}" type="pres">
      <dgm:prSet presAssocID="{14B2DD89-EDD6-0140-BD35-FEC9461C8AE0}" presName="Name37" presStyleLbl="parChTrans1D2" presStyleIdx="1" presStyleCnt="3"/>
      <dgm:spPr/>
    </dgm:pt>
    <dgm:pt modelId="{757F7491-89B9-1546-BC8C-F7ED8A2407A2}" type="pres">
      <dgm:prSet presAssocID="{664C76AB-3397-1849-A5C0-3B2644E66421}" presName="hierRoot2" presStyleCnt="0">
        <dgm:presLayoutVars>
          <dgm:hierBranch val="init"/>
        </dgm:presLayoutVars>
      </dgm:prSet>
      <dgm:spPr/>
    </dgm:pt>
    <dgm:pt modelId="{D989C587-DA35-1C47-A943-376E66FCD570}" type="pres">
      <dgm:prSet presAssocID="{664C76AB-3397-1849-A5C0-3B2644E66421}" presName="rootComposite" presStyleCnt="0"/>
      <dgm:spPr/>
    </dgm:pt>
    <dgm:pt modelId="{EBA8BDDF-7B37-5648-8066-E173F0C2162A}" type="pres">
      <dgm:prSet presAssocID="{664C76AB-3397-1849-A5C0-3B2644E66421}" presName="rootText" presStyleLbl="node2" presStyleIdx="1" presStyleCnt="3">
        <dgm:presLayoutVars>
          <dgm:chPref val="3"/>
        </dgm:presLayoutVars>
      </dgm:prSet>
      <dgm:spPr/>
    </dgm:pt>
    <dgm:pt modelId="{13277614-BC2A-C341-93E1-E0B9E7BE11E2}" type="pres">
      <dgm:prSet presAssocID="{664C76AB-3397-1849-A5C0-3B2644E66421}" presName="rootConnector" presStyleLbl="node2" presStyleIdx="1" presStyleCnt="3"/>
      <dgm:spPr/>
    </dgm:pt>
    <dgm:pt modelId="{ABA93CF0-4CA2-9D40-A3B9-8B9D6FE2D247}" type="pres">
      <dgm:prSet presAssocID="{664C76AB-3397-1849-A5C0-3B2644E66421}" presName="hierChild4" presStyleCnt="0"/>
      <dgm:spPr/>
    </dgm:pt>
    <dgm:pt modelId="{7E6FBBBA-DFA3-5947-98A5-C44FF6209A2F}" type="pres">
      <dgm:prSet presAssocID="{664C76AB-3397-1849-A5C0-3B2644E66421}" presName="hierChild5" presStyleCnt="0"/>
      <dgm:spPr/>
    </dgm:pt>
    <dgm:pt modelId="{0020F17C-3303-DD4D-9A16-4BB1A386FFE4}" type="pres">
      <dgm:prSet presAssocID="{B864575C-4BA9-5544-921A-D4F7648389F9}" presName="Name37" presStyleLbl="parChTrans1D2" presStyleIdx="2" presStyleCnt="3"/>
      <dgm:spPr/>
    </dgm:pt>
    <dgm:pt modelId="{A9D983D6-F6B3-9B46-95C5-759E55C0E519}" type="pres">
      <dgm:prSet presAssocID="{5EDC04B6-44EF-4F43-8C03-9D1C024577D4}" presName="hierRoot2" presStyleCnt="0">
        <dgm:presLayoutVars>
          <dgm:hierBranch val="init"/>
        </dgm:presLayoutVars>
      </dgm:prSet>
      <dgm:spPr/>
    </dgm:pt>
    <dgm:pt modelId="{5E14486D-00C4-6E49-8F94-B1DFAE35EFA5}" type="pres">
      <dgm:prSet presAssocID="{5EDC04B6-44EF-4F43-8C03-9D1C024577D4}" presName="rootComposite" presStyleCnt="0"/>
      <dgm:spPr/>
    </dgm:pt>
    <dgm:pt modelId="{ED7997FD-ABBE-2042-9573-87EF5F87977B}" type="pres">
      <dgm:prSet presAssocID="{5EDC04B6-44EF-4F43-8C03-9D1C024577D4}" presName="rootText" presStyleLbl="node2" presStyleIdx="2" presStyleCnt="3">
        <dgm:presLayoutVars>
          <dgm:chPref val="3"/>
        </dgm:presLayoutVars>
      </dgm:prSet>
      <dgm:spPr/>
    </dgm:pt>
    <dgm:pt modelId="{AAC5A144-39A9-B342-9215-BAC60DC77DE5}" type="pres">
      <dgm:prSet presAssocID="{5EDC04B6-44EF-4F43-8C03-9D1C024577D4}" presName="rootConnector" presStyleLbl="node2" presStyleIdx="2" presStyleCnt="3"/>
      <dgm:spPr/>
    </dgm:pt>
    <dgm:pt modelId="{C947BDFA-59FC-B648-92BD-BCB024ADB65B}" type="pres">
      <dgm:prSet presAssocID="{5EDC04B6-44EF-4F43-8C03-9D1C024577D4}" presName="hierChild4" presStyleCnt="0"/>
      <dgm:spPr/>
    </dgm:pt>
    <dgm:pt modelId="{E2709561-5A53-8B40-9BDE-F3A039A00D2F}" type="pres">
      <dgm:prSet presAssocID="{5EDC04B6-44EF-4F43-8C03-9D1C024577D4}" presName="hierChild5" presStyleCnt="0"/>
      <dgm:spPr/>
    </dgm:pt>
    <dgm:pt modelId="{403430BE-80E5-704C-B6D9-DB84C57CC0DB}" type="pres">
      <dgm:prSet presAssocID="{17660DA0-2D38-C24C-9B62-D4640CFC5852}" presName="hierChild3" presStyleCnt="0"/>
      <dgm:spPr/>
    </dgm:pt>
  </dgm:ptLst>
  <dgm:cxnLst>
    <dgm:cxn modelId="{48835D09-9886-C746-8692-8808520E7BB4}" type="presOf" srcId="{E539E8A8-9984-AC4B-8170-7294F2D21639}" destId="{DCFE40C1-48DC-AE40-94B1-379CEFE30DD9}" srcOrd="1" destOrd="0" presId="urn:microsoft.com/office/officeart/2005/8/layout/orgChart1"/>
    <dgm:cxn modelId="{BF6E2C33-963F-484E-A982-5401928C0E21}" type="presOf" srcId="{C649FB91-4179-7749-A7DA-D0FEED34C91E}" destId="{8F654C43-F78E-A94F-BABA-7036461DF638}" srcOrd="0" destOrd="0" presId="urn:microsoft.com/office/officeart/2005/8/layout/orgChart1"/>
    <dgm:cxn modelId="{913BE53F-3D7E-084A-8F55-05B2EF611B34}" srcId="{17660DA0-2D38-C24C-9B62-D4640CFC5852}" destId="{664C76AB-3397-1849-A5C0-3B2644E66421}" srcOrd="1" destOrd="0" parTransId="{14B2DD89-EDD6-0140-BD35-FEC9461C8AE0}" sibTransId="{B204131A-2712-EB41-A4A4-8FCF585E273D}"/>
    <dgm:cxn modelId="{B4AA5B49-095D-2543-8BCF-F0AE73D0B184}" type="presOf" srcId="{B864575C-4BA9-5544-921A-D4F7648389F9}" destId="{0020F17C-3303-DD4D-9A16-4BB1A386FFE4}" srcOrd="0" destOrd="0" presId="urn:microsoft.com/office/officeart/2005/8/layout/orgChart1"/>
    <dgm:cxn modelId="{443D9E4C-9AC0-C14F-9D68-B7D1DE0B6CDE}" srcId="{17660DA0-2D38-C24C-9B62-D4640CFC5852}" destId="{E539E8A8-9984-AC4B-8170-7294F2D21639}" srcOrd="0" destOrd="0" parTransId="{63FF3E57-FEE2-7340-BA32-C085314792CC}" sibTransId="{A9CD70CA-EC7A-CB45-BC03-21ACBB35F1D9}"/>
    <dgm:cxn modelId="{2F925A89-5107-BC42-A018-E7E66361AB14}" type="presOf" srcId="{E539E8A8-9984-AC4B-8170-7294F2D21639}" destId="{BD2A021D-0361-7E4E-820F-88C104BAC267}" srcOrd="0" destOrd="0" presId="urn:microsoft.com/office/officeart/2005/8/layout/orgChart1"/>
    <dgm:cxn modelId="{8E1C159B-D6C2-1845-A402-8EA69C1855B6}" type="presOf" srcId="{5EDC04B6-44EF-4F43-8C03-9D1C024577D4}" destId="{ED7997FD-ABBE-2042-9573-87EF5F87977B}" srcOrd="0" destOrd="0" presId="urn:microsoft.com/office/officeart/2005/8/layout/orgChart1"/>
    <dgm:cxn modelId="{659D679D-A7C3-0F4A-83A0-63E791559C83}" type="presOf" srcId="{664C76AB-3397-1849-A5C0-3B2644E66421}" destId="{EBA8BDDF-7B37-5648-8066-E173F0C2162A}" srcOrd="0" destOrd="0" presId="urn:microsoft.com/office/officeart/2005/8/layout/orgChart1"/>
    <dgm:cxn modelId="{2E49CAAA-F8BF-9447-AB76-F7C406508260}" type="presOf" srcId="{14B2DD89-EDD6-0140-BD35-FEC9461C8AE0}" destId="{14D61803-34A9-DA4D-B159-5A0A0D6ECE9F}" srcOrd="0" destOrd="0" presId="urn:microsoft.com/office/officeart/2005/8/layout/orgChart1"/>
    <dgm:cxn modelId="{D51FD0B1-B907-6747-8CA8-0A98C4AF32DA}" type="presOf" srcId="{17660DA0-2D38-C24C-9B62-D4640CFC5852}" destId="{12D219F3-86CA-8443-B7C8-2EF69BC18F6D}" srcOrd="1" destOrd="0" presId="urn:microsoft.com/office/officeart/2005/8/layout/orgChart1"/>
    <dgm:cxn modelId="{756CD7B3-AA06-6945-8F36-6DD99C0F1D7B}" type="presOf" srcId="{63FF3E57-FEE2-7340-BA32-C085314792CC}" destId="{E7DFC686-BEC4-224D-9699-A695F1A94159}" srcOrd="0" destOrd="0" presId="urn:microsoft.com/office/officeart/2005/8/layout/orgChart1"/>
    <dgm:cxn modelId="{DA9C66CE-B346-2445-8374-5A1E8565078C}" srcId="{C649FB91-4179-7749-A7DA-D0FEED34C91E}" destId="{17660DA0-2D38-C24C-9B62-D4640CFC5852}" srcOrd="0" destOrd="0" parTransId="{52D17063-F87D-5D49-9643-09A64223B181}" sibTransId="{EEB4C353-5A8F-F641-B0C7-58B7BFC2F6A2}"/>
    <dgm:cxn modelId="{F8A248D7-3807-4B4C-ACE5-2DBDDF339AB0}" type="presOf" srcId="{664C76AB-3397-1849-A5C0-3B2644E66421}" destId="{13277614-BC2A-C341-93E1-E0B9E7BE11E2}" srcOrd="1" destOrd="0" presId="urn:microsoft.com/office/officeart/2005/8/layout/orgChart1"/>
    <dgm:cxn modelId="{09A99FD7-CBBA-FA40-B3A1-F73BE982A34B}" srcId="{17660DA0-2D38-C24C-9B62-D4640CFC5852}" destId="{5EDC04B6-44EF-4F43-8C03-9D1C024577D4}" srcOrd="2" destOrd="0" parTransId="{B864575C-4BA9-5544-921A-D4F7648389F9}" sibTransId="{574C4D44-EA96-7D45-9816-B9B82126A1C9}"/>
    <dgm:cxn modelId="{7B29CAE9-53F8-6041-9450-467D13CF20AB}" type="presOf" srcId="{5EDC04B6-44EF-4F43-8C03-9D1C024577D4}" destId="{AAC5A144-39A9-B342-9215-BAC60DC77DE5}" srcOrd="1" destOrd="0" presId="urn:microsoft.com/office/officeart/2005/8/layout/orgChart1"/>
    <dgm:cxn modelId="{D0793CEB-7A53-9C4C-85D4-430D5B460264}" type="presOf" srcId="{17660DA0-2D38-C24C-9B62-D4640CFC5852}" destId="{BE099DA2-1DF1-3B46-8C15-602C19C7A63E}" srcOrd="0" destOrd="0" presId="urn:microsoft.com/office/officeart/2005/8/layout/orgChart1"/>
    <dgm:cxn modelId="{5D8C8D79-FC8D-074F-B3CE-5241F309753E}" type="presParOf" srcId="{8F654C43-F78E-A94F-BABA-7036461DF638}" destId="{B4B846E4-AD02-2E48-AC72-D94CFA916E62}" srcOrd="0" destOrd="0" presId="urn:microsoft.com/office/officeart/2005/8/layout/orgChart1"/>
    <dgm:cxn modelId="{B4B1AF1F-5750-774A-BFB0-11C32F0A5943}" type="presParOf" srcId="{B4B846E4-AD02-2E48-AC72-D94CFA916E62}" destId="{30DCC153-FFC3-2E47-8DCB-2FECE004A313}" srcOrd="0" destOrd="0" presId="urn:microsoft.com/office/officeart/2005/8/layout/orgChart1"/>
    <dgm:cxn modelId="{92F1B96A-C66D-1B4C-8401-D5198E08953C}" type="presParOf" srcId="{30DCC153-FFC3-2E47-8DCB-2FECE004A313}" destId="{BE099DA2-1DF1-3B46-8C15-602C19C7A63E}" srcOrd="0" destOrd="0" presId="urn:microsoft.com/office/officeart/2005/8/layout/orgChart1"/>
    <dgm:cxn modelId="{10A629E7-1C88-BF43-9560-BAC656D25011}" type="presParOf" srcId="{30DCC153-FFC3-2E47-8DCB-2FECE004A313}" destId="{12D219F3-86CA-8443-B7C8-2EF69BC18F6D}" srcOrd="1" destOrd="0" presId="urn:microsoft.com/office/officeart/2005/8/layout/orgChart1"/>
    <dgm:cxn modelId="{3035273C-ECFB-BA4B-AC61-062EB2478BFF}" type="presParOf" srcId="{B4B846E4-AD02-2E48-AC72-D94CFA916E62}" destId="{7B0B6BB4-8750-BD4E-A03E-C3A778B152DE}" srcOrd="1" destOrd="0" presId="urn:microsoft.com/office/officeart/2005/8/layout/orgChart1"/>
    <dgm:cxn modelId="{8AA97CBC-51B3-AB40-9FE9-D368F5CCBDCB}" type="presParOf" srcId="{7B0B6BB4-8750-BD4E-A03E-C3A778B152DE}" destId="{E7DFC686-BEC4-224D-9699-A695F1A94159}" srcOrd="0" destOrd="0" presId="urn:microsoft.com/office/officeart/2005/8/layout/orgChart1"/>
    <dgm:cxn modelId="{F74DE6AC-5C21-CF4D-9855-353CBE062984}" type="presParOf" srcId="{7B0B6BB4-8750-BD4E-A03E-C3A778B152DE}" destId="{7A57D1E9-0070-3E4D-8BCC-B9684D637C6B}" srcOrd="1" destOrd="0" presId="urn:microsoft.com/office/officeart/2005/8/layout/orgChart1"/>
    <dgm:cxn modelId="{F0C20DFA-44FC-C140-BE77-2BADBC0218A1}" type="presParOf" srcId="{7A57D1E9-0070-3E4D-8BCC-B9684D637C6B}" destId="{7CA79487-8F0A-EB44-B9E1-AD6FF33F589D}" srcOrd="0" destOrd="0" presId="urn:microsoft.com/office/officeart/2005/8/layout/orgChart1"/>
    <dgm:cxn modelId="{C64FA912-FBD8-CE4F-B859-7AF2719B4450}" type="presParOf" srcId="{7CA79487-8F0A-EB44-B9E1-AD6FF33F589D}" destId="{BD2A021D-0361-7E4E-820F-88C104BAC267}" srcOrd="0" destOrd="0" presId="urn:microsoft.com/office/officeart/2005/8/layout/orgChart1"/>
    <dgm:cxn modelId="{E9F20197-D684-E041-B887-334B5432A364}" type="presParOf" srcId="{7CA79487-8F0A-EB44-B9E1-AD6FF33F589D}" destId="{DCFE40C1-48DC-AE40-94B1-379CEFE30DD9}" srcOrd="1" destOrd="0" presId="urn:microsoft.com/office/officeart/2005/8/layout/orgChart1"/>
    <dgm:cxn modelId="{6F448AE9-75DA-1847-96ED-86902613E7C3}" type="presParOf" srcId="{7A57D1E9-0070-3E4D-8BCC-B9684D637C6B}" destId="{8737CE40-2DF0-6249-B4C9-4874452A7F34}" srcOrd="1" destOrd="0" presId="urn:microsoft.com/office/officeart/2005/8/layout/orgChart1"/>
    <dgm:cxn modelId="{10337E8C-BB3E-B242-9299-FEEF3988B7C3}" type="presParOf" srcId="{7A57D1E9-0070-3E4D-8BCC-B9684D637C6B}" destId="{F0B4B153-F7E9-E444-A860-A7C8ED08EE88}" srcOrd="2" destOrd="0" presId="urn:microsoft.com/office/officeart/2005/8/layout/orgChart1"/>
    <dgm:cxn modelId="{CB4B96A2-AD0D-5C4F-9403-7136D02B7C91}" type="presParOf" srcId="{7B0B6BB4-8750-BD4E-A03E-C3A778B152DE}" destId="{14D61803-34A9-DA4D-B159-5A0A0D6ECE9F}" srcOrd="2" destOrd="0" presId="urn:microsoft.com/office/officeart/2005/8/layout/orgChart1"/>
    <dgm:cxn modelId="{0B26D2C4-0B23-B24F-9796-8741D372A2CB}" type="presParOf" srcId="{7B0B6BB4-8750-BD4E-A03E-C3A778B152DE}" destId="{757F7491-89B9-1546-BC8C-F7ED8A2407A2}" srcOrd="3" destOrd="0" presId="urn:microsoft.com/office/officeart/2005/8/layout/orgChart1"/>
    <dgm:cxn modelId="{4AA12C9D-89C1-1E49-96C7-7C5833DBBB53}" type="presParOf" srcId="{757F7491-89B9-1546-BC8C-F7ED8A2407A2}" destId="{D989C587-DA35-1C47-A943-376E66FCD570}" srcOrd="0" destOrd="0" presId="urn:microsoft.com/office/officeart/2005/8/layout/orgChart1"/>
    <dgm:cxn modelId="{C4211063-18A7-1B45-808F-0E83F4A43CD8}" type="presParOf" srcId="{D989C587-DA35-1C47-A943-376E66FCD570}" destId="{EBA8BDDF-7B37-5648-8066-E173F0C2162A}" srcOrd="0" destOrd="0" presId="urn:microsoft.com/office/officeart/2005/8/layout/orgChart1"/>
    <dgm:cxn modelId="{A11494E4-9577-6946-972C-BDFFCE16C40D}" type="presParOf" srcId="{D989C587-DA35-1C47-A943-376E66FCD570}" destId="{13277614-BC2A-C341-93E1-E0B9E7BE11E2}" srcOrd="1" destOrd="0" presId="urn:microsoft.com/office/officeart/2005/8/layout/orgChart1"/>
    <dgm:cxn modelId="{5429FA0C-914E-6A4B-A05E-41E0125E352E}" type="presParOf" srcId="{757F7491-89B9-1546-BC8C-F7ED8A2407A2}" destId="{ABA93CF0-4CA2-9D40-A3B9-8B9D6FE2D247}" srcOrd="1" destOrd="0" presId="urn:microsoft.com/office/officeart/2005/8/layout/orgChart1"/>
    <dgm:cxn modelId="{844AB55F-83E0-244A-B9C8-38BCE99E79CC}" type="presParOf" srcId="{757F7491-89B9-1546-BC8C-F7ED8A2407A2}" destId="{7E6FBBBA-DFA3-5947-98A5-C44FF6209A2F}" srcOrd="2" destOrd="0" presId="urn:microsoft.com/office/officeart/2005/8/layout/orgChart1"/>
    <dgm:cxn modelId="{77B41291-212F-074C-837D-060786F32465}" type="presParOf" srcId="{7B0B6BB4-8750-BD4E-A03E-C3A778B152DE}" destId="{0020F17C-3303-DD4D-9A16-4BB1A386FFE4}" srcOrd="4" destOrd="0" presId="urn:microsoft.com/office/officeart/2005/8/layout/orgChart1"/>
    <dgm:cxn modelId="{0F4F0F63-064D-C14C-A78E-42E4EF9755FC}" type="presParOf" srcId="{7B0B6BB4-8750-BD4E-A03E-C3A778B152DE}" destId="{A9D983D6-F6B3-9B46-95C5-759E55C0E519}" srcOrd="5" destOrd="0" presId="urn:microsoft.com/office/officeart/2005/8/layout/orgChart1"/>
    <dgm:cxn modelId="{50FE0D36-03BF-404E-9E4C-8A8EB569B74E}" type="presParOf" srcId="{A9D983D6-F6B3-9B46-95C5-759E55C0E519}" destId="{5E14486D-00C4-6E49-8F94-B1DFAE35EFA5}" srcOrd="0" destOrd="0" presId="urn:microsoft.com/office/officeart/2005/8/layout/orgChart1"/>
    <dgm:cxn modelId="{DC408D30-534E-FE42-89FE-01B73DB9913B}" type="presParOf" srcId="{5E14486D-00C4-6E49-8F94-B1DFAE35EFA5}" destId="{ED7997FD-ABBE-2042-9573-87EF5F87977B}" srcOrd="0" destOrd="0" presId="urn:microsoft.com/office/officeart/2005/8/layout/orgChart1"/>
    <dgm:cxn modelId="{FB1C97C5-2983-734D-9934-E313DFB133D3}" type="presParOf" srcId="{5E14486D-00C4-6E49-8F94-B1DFAE35EFA5}" destId="{AAC5A144-39A9-B342-9215-BAC60DC77DE5}" srcOrd="1" destOrd="0" presId="urn:microsoft.com/office/officeart/2005/8/layout/orgChart1"/>
    <dgm:cxn modelId="{6B62B566-2FE1-CD4C-BD82-82A3C91280CD}" type="presParOf" srcId="{A9D983D6-F6B3-9B46-95C5-759E55C0E519}" destId="{C947BDFA-59FC-B648-92BD-BCB024ADB65B}" srcOrd="1" destOrd="0" presId="urn:microsoft.com/office/officeart/2005/8/layout/orgChart1"/>
    <dgm:cxn modelId="{503FCEEB-FD45-5B4F-AAD9-0A40D93C146A}" type="presParOf" srcId="{A9D983D6-F6B3-9B46-95C5-759E55C0E519}" destId="{E2709561-5A53-8B40-9BDE-F3A039A00D2F}" srcOrd="2" destOrd="0" presId="urn:microsoft.com/office/officeart/2005/8/layout/orgChart1"/>
    <dgm:cxn modelId="{99277E02-C697-454D-BF87-72C5CF382C6D}" type="presParOf" srcId="{B4B846E4-AD02-2E48-AC72-D94CFA916E62}" destId="{403430BE-80E5-704C-B6D9-DB84C57CC0D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DE8DBB-E5CF-D34C-BE32-4A54EE339E57}" type="doc">
      <dgm:prSet loTypeId="urn:microsoft.com/office/officeart/2005/8/layout/hierarchy2" loCatId="" qsTypeId="urn:microsoft.com/office/officeart/2005/8/quickstyle/simple1" qsCatId="simple" csTypeId="urn:microsoft.com/office/officeart/2005/8/colors/accent1_2" csCatId="accent1" phldr="1"/>
      <dgm:spPr/>
      <dgm:t>
        <a:bodyPr/>
        <a:lstStyle/>
        <a:p>
          <a:endParaRPr lang="en-US"/>
        </a:p>
      </dgm:t>
    </dgm:pt>
    <dgm:pt modelId="{92515AB2-AED0-1E44-B3D2-C54B85DE9E36}">
      <dgm:prSet phldrT="[Text]"/>
      <dgm:spPr>
        <a:solidFill>
          <a:srgbClr val="00B0F0"/>
        </a:solidFill>
      </dgm:spPr>
      <dgm:t>
        <a:bodyPr/>
        <a:lstStyle/>
        <a:p>
          <a:r>
            <a:rPr lang="en-US" dirty="0"/>
            <a:t>Referral to Counsel for the Church</a:t>
          </a:r>
        </a:p>
      </dgm:t>
    </dgm:pt>
    <dgm:pt modelId="{5FA05D78-810C-CF4B-8F60-E5A34152D9BF}" type="parTrans" cxnId="{CAA3C789-B6E1-294A-A0D3-CF4E16D3134E}">
      <dgm:prSet/>
      <dgm:spPr/>
      <dgm:t>
        <a:bodyPr/>
        <a:lstStyle/>
        <a:p>
          <a:endParaRPr lang="en-US"/>
        </a:p>
      </dgm:t>
    </dgm:pt>
    <dgm:pt modelId="{EFF68D25-8CEA-9543-9412-24824618A4A4}" type="sibTrans" cxnId="{CAA3C789-B6E1-294A-A0D3-CF4E16D3134E}">
      <dgm:prSet/>
      <dgm:spPr/>
      <dgm:t>
        <a:bodyPr/>
        <a:lstStyle/>
        <a:p>
          <a:endParaRPr lang="en-US"/>
        </a:p>
      </dgm:t>
    </dgm:pt>
    <dgm:pt modelId="{84896CEC-7504-1243-A1C0-A8A2B8A9E728}">
      <dgm:prSet phldrT="[Text]"/>
      <dgm:spPr>
        <a:solidFill>
          <a:srgbClr val="00B0F0"/>
        </a:solidFill>
      </dgm:spPr>
      <dgm:t>
        <a:bodyPr/>
        <a:lstStyle/>
        <a:p>
          <a:r>
            <a:rPr lang="en-US" dirty="0"/>
            <a:t>Counsel for the Church reviews complaint and</a:t>
          </a:r>
        </a:p>
      </dgm:t>
    </dgm:pt>
    <dgm:pt modelId="{9957FB96-AE58-CD46-85FC-0C2D55AE28D4}" type="parTrans" cxnId="{A1DB53ED-D58A-E84B-A3D4-EF0AC5925FD4}">
      <dgm:prSet/>
      <dgm:spPr/>
      <dgm:t>
        <a:bodyPr/>
        <a:lstStyle/>
        <a:p>
          <a:endParaRPr lang="en-US"/>
        </a:p>
      </dgm:t>
    </dgm:pt>
    <dgm:pt modelId="{70448917-5188-8449-9D79-0F9681AA8B3F}" type="sibTrans" cxnId="{A1DB53ED-D58A-E84B-A3D4-EF0AC5925FD4}">
      <dgm:prSet/>
      <dgm:spPr/>
      <dgm:t>
        <a:bodyPr/>
        <a:lstStyle/>
        <a:p>
          <a:endParaRPr lang="en-US"/>
        </a:p>
      </dgm:t>
    </dgm:pt>
    <dgm:pt modelId="{29A5C660-1650-EB42-B448-1D74B7F07CC0}">
      <dgm:prSet phldrT="[Text]"/>
      <dgm:spPr>
        <a:solidFill>
          <a:srgbClr val="FFC000"/>
        </a:solidFill>
      </dgm:spPr>
      <dgm:t>
        <a:bodyPr/>
        <a:lstStyle/>
        <a:p>
          <a:r>
            <a:rPr lang="en-US" dirty="0"/>
            <a:t>submits Judicial Complaint to COI within </a:t>
          </a:r>
          <a:r>
            <a:rPr lang="en-US" b="1" dirty="0"/>
            <a:t>180 days</a:t>
          </a:r>
        </a:p>
      </dgm:t>
    </dgm:pt>
    <dgm:pt modelId="{241315D8-4E46-584C-B965-3FE1516253FB}" type="parTrans" cxnId="{A58E8A3F-6986-E041-9902-D695A2AEE20B}">
      <dgm:prSet/>
      <dgm:spPr/>
      <dgm:t>
        <a:bodyPr/>
        <a:lstStyle/>
        <a:p>
          <a:endParaRPr lang="en-US"/>
        </a:p>
      </dgm:t>
    </dgm:pt>
    <dgm:pt modelId="{58073929-E289-1B4E-BD0F-22DEB6DB18AA}" type="sibTrans" cxnId="{A58E8A3F-6986-E041-9902-D695A2AEE20B}">
      <dgm:prSet/>
      <dgm:spPr/>
      <dgm:t>
        <a:bodyPr/>
        <a:lstStyle/>
        <a:p>
          <a:endParaRPr lang="en-US"/>
        </a:p>
      </dgm:t>
    </dgm:pt>
    <dgm:pt modelId="{D8770984-70BA-964A-9481-A241A4E91A75}">
      <dgm:prSet phldrT="[Text]"/>
      <dgm:spPr>
        <a:solidFill>
          <a:srgbClr val="00B0F0"/>
        </a:solidFill>
      </dgm:spPr>
      <dgm:t>
        <a:bodyPr/>
        <a:lstStyle/>
        <a:p>
          <a:r>
            <a:rPr lang="en-US" dirty="0"/>
            <a:t>or refers case back to Bishop</a:t>
          </a:r>
        </a:p>
      </dgm:t>
    </dgm:pt>
    <dgm:pt modelId="{ADABCC7F-D34F-BD42-878F-E413EEA31168}" type="parTrans" cxnId="{1040CB2D-E5DB-1647-9650-BC23F78881EE}">
      <dgm:prSet/>
      <dgm:spPr/>
      <dgm:t>
        <a:bodyPr/>
        <a:lstStyle/>
        <a:p>
          <a:endParaRPr lang="en-US"/>
        </a:p>
      </dgm:t>
    </dgm:pt>
    <dgm:pt modelId="{F1881AF8-59DD-5A4C-BEB9-53E6AD43519D}" type="sibTrans" cxnId="{1040CB2D-E5DB-1647-9650-BC23F78881EE}">
      <dgm:prSet/>
      <dgm:spPr/>
      <dgm:t>
        <a:bodyPr/>
        <a:lstStyle/>
        <a:p>
          <a:endParaRPr lang="en-US"/>
        </a:p>
      </dgm:t>
    </dgm:pt>
    <dgm:pt modelId="{29ED866B-CA60-5944-BC8B-438F66C0B413}" type="pres">
      <dgm:prSet presAssocID="{AADE8DBB-E5CF-D34C-BE32-4A54EE339E57}" presName="diagram" presStyleCnt="0">
        <dgm:presLayoutVars>
          <dgm:chPref val="1"/>
          <dgm:dir/>
          <dgm:animOne val="branch"/>
          <dgm:animLvl val="lvl"/>
          <dgm:resizeHandles val="exact"/>
        </dgm:presLayoutVars>
      </dgm:prSet>
      <dgm:spPr/>
    </dgm:pt>
    <dgm:pt modelId="{0AF60031-9617-804B-90F4-876416524E8C}" type="pres">
      <dgm:prSet presAssocID="{92515AB2-AED0-1E44-B3D2-C54B85DE9E36}" presName="root1" presStyleCnt="0"/>
      <dgm:spPr/>
    </dgm:pt>
    <dgm:pt modelId="{F681289C-45E9-D045-8595-60E0297D06E1}" type="pres">
      <dgm:prSet presAssocID="{92515AB2-AED0-1E44-B3D2-C54B85DE9E36}" presName="LevelOneTextNode" presStyleLbl="node0" presStyleIdx="0" presStyleCnt="1">
        <dgm:presLayoutVars>
          <dgm:chPref val="3"/>
        </dgm:presLayoutVars>
      </dgm:prSet>
      <dgm:spPr/>
    </dgm:pt>
    <dgm:pt modelId="{9C2274B6-377F-F04C-8694-F10FDF41E520}" type="pres">
      <dgm:prSet presAssocID="{92515AB2-AED0-1E44-B3D2-C54B85DE9E36}" presName="level2hierChild" presStyleCnt="0"/>
      <dgm:spPr/>
    </dgm:pt>
    <dgm:pt modelId="{16174F8D-FBDD-D644-A9D6-20C2CD0BB6C4}" type="pres">
      <dgm:prSet presAssocID="{9957FB96-AE58-CD46-85FC-0C2D55AE28D4}" presName="conn2-1" presStyleLbl="parChTrans1D2" presStyleIdx="0" presStyleCnt="1"/>
      <dgm:spPr/>
    </dgm:pt>
    <dgm:pt modelId="{217EADEA-EE50-1249-AE83-8A9B217CBD5B}" type="pres">
      <dgm:prSet presAssocID="{9957FB96-AE58-CD46-85FC-0C2D55AE28D4}" presName="connTx" presStyleLbl="parChTrans1D2" presStyleIdx="0" presStyleCnt="1"/>
      <dgm:spPr/>
    </dgm:pt>
    <dgm:pt modelId="{8047C35A-80FA-4241-BBF9-DC4502D3BEB6}" type="pres">
      <dgm:prSet presAssocID="{84896CEC-7504-1243-A1C0-A8A2B8A9E728}" presName="root2" presStyleCnt="0"/>
      <dgm:spPr/>
    </dgm:pt>
    <dgm:pt modelId="{4BE27753-268C-CB46-BB77-C509428FD807}" type="pres">
      <dgm:prSet presAssocID="{84896CEC-7504-1243-A1C0-A8A2B8A9E728}" presName="LevelTwoTextNode" presStyleLbl="node2" presStyleIdx="0" presStyleCnt="1">
        <dgm:presLayoutVars>
          <dgm:chPref val="3"/>
        </dgm:presLayoutVars>
      </dgm:prSet>
      <dgm:spPr/>
    </dgm:pt>
    <dgm:pt modelId="{2171DF02-809A-F64E-AC6E-B58284313620}" type="pres">
      <dgm:prSet presAssocID="{84896CEC-7504-1243-A1C0-A8A2B8A9E728}" presName="level3hierChild" presStyleCnt="0"/>
      <dgm:spPr/>
    </dgm:pt>
    <dgm:pt modelId="{F6F60EAB-0362-1A4C-9888-93D46F863405}" type="pres">
      <dgm:prSet presAssocID="{241315D8-4E46-584C-B965-3FE1516253FB}" presName="conn2-1" presStyleLbl="parChTrans1D3" presStyleIdx="0" presStyleCnt="2"/>
      <dgm:spPr/>
    </dgm:pt>
    <dgm:pt modelId="{94AFA518-060F-3140-9475-489E54953204}" type="pres">
      <dgm:prSet presAssocID="{241315D8-4E46-584C-B965-3FE1516253FB}" presName="connTx" presStyleLbl="parChTrans1D3" presStyleIdx="0" presStyleCnt="2"/>
      <dgm:spPr/>
    </dgm:pt>
    <dgm:pt modelId="{3B925EEB-D18F-6E4B-AE7B-19E48C3B98EA}" type="pres">
      <dgm:prSet presAssocID="{29A5C660-1650-EB42-B448-1D74B7F07CC0}" presName="root2" presStyleCnt="0"/>
      <dgm:spPr/>
    </dgm:pt>
    <dgm:pt modelId="{96AAB5F4-14DC-CF48-B5FC-4D5708C32B22}" type="pres">
      <dgm:prSet presAssocID="{29A5C660-1650-EB42-B448-1D74B7F07CC0}" presName="LevelTwoTextNode" presStyleLbl="node3" presStyleIdx="0" presStyleCnt="2">
        <dgm:presLayoutVars>
          <dgm:chPref val="3"/>
        </dgm:presLayoutVars>
      </dgm:prSet>
      <dgm:spPr/>
    </dgm:pt>
    <dgm:pt modelId="{3C64475D-629D-1C49-B5D9-8C00F4FA48E5}" type="pres">
      <dgm:prSet presAssocID="{29A5C660-1650-EB42-B448-1D74B7F07CC0}" presName="level3hierChild" presStyleCnt="0"/>
      <dgm:spPr/>
    </dgm:pt>
    <dgm:pt modelId="{E47DCB07-A46D-FE4C-8907-BACE20F2B622}" type="pres">
      <dgm:prSet presAssocID="{ADABCC7F-D34F-BD42-878F-E413EEA31168}" presName="conn2-1" presStyleLbl="parChTrans1D3" presStyleIdx="1" presStyleCnt="2"/>
      <dgm:spPr/>
    </dgm:pt>
    <dgm:pt modelId="{A062AD0B-77FA-754C-BF77-346C4B74CB70}" type="pres">
      <dgm:prSet presAssocID="{ADABCC7F-D34F-BD42-878F-E413EEA31168}" presName="connTx" presStyleLbl="parChTrans1D3" presStyleIdx="1" presStyleCnt="2"/>
      <dgm:spPr/>
    </dgm:pt>
    <dgm:pt modelId="{1CCEDAAB-C8A9-E642-9014-C3FDBE526B78}" type="pres">
      <dgm:prSet presAssocID="{D8770984-70BA-964A-9481-A241A4E91A75}" presName="root2" presStyleCnt="0"/>
      <dgm:spPr/>
    </dgm:pt>
    <dgm:pt modelId="{0D2CFE8E-7C62-6642-B4E9-24DA8DFA2C6E}" type="pres">
      <dgm:prSet presAssocID="{D8770984-70BA-964A-9481-A241A4E91A75}" presName="LevelTwoTextNode" presStyleLbl="node3" presStyleIdx="1" presStyleCnt="2">
        <dgm:presLayoutVars>
          <dgm:chPref val="3"/>
        </dgm:presLayoutVars>
      </dgm:prSet>
      <dgm:spPr/>
    </dgm:pt>
    <dgm:pt modelId="{DA3197F5-815C-C74E-960A-C10117FDD721}" type="pres">
      <dgm:prSet presAssocID="{D8770984-70BA-964A-9481-A241A4E91A75}" presName="level3hierChild" presStyleCnt="0"/>
      <dgm:spPr/>
    </dgm:pt>
  </dgm:ptLst>
  <dgm:cxnLst>
    <dgm:cxn modelId="{1040CB2D-E5DB-1647-9650-BC23F78881EE}" srcId="{84896CEC-7504-1243-A1C0-A8A2B8A9E728}" destId="{D8770984-70BA-964A-9481-A241A4E91A75}" srcOrd="1" destOrd="0" parTransId="{ADABCC7F-D34F-BD42-878F-E413EEA31168}" sibTransId="{F1881AF8-59DD-5A4C-BEB9-53E6AD43519D}"/>
    <dgm:cxn modelId="{34D74733-244A-894F-A569-9AEE66671288}" type="presOf" srcId="{9957FB96-AE58-CD46-85FC-0C2D55AE28D4}" destId="{16174F8D-FBDD-D644-A9D6-20C2CD0BB6C4}" srcOrd="0" destOrd="0" presId="urn:microsoft.com/office/officeart/2005/8/layout/hierarchy2"/>
    <dgm:cxn modelId="{A58E8A3F-6986-E041-9902-D695A2AEE20B}" srcId="{84896CEC-7504-1243-A1C0-A8A2B8A9E728}" destId="{29A5C660-1650-EB42-B448-1D74B7F07CC0}" srcOrd="0" destOrd="0" parTransId="{241315D8-4E46-584C-B965-3FE1516253FB}" sibTransId="{58073929-E289-1B4E-BD0F-22DEB6DB18AA}"/>
    <dgm:cxn modelId="{1881A956-6838-8242-8921-9C7239B0A39A}" type="presOf" srcId="{241315D8-4E46-584C-B965-3FE1516253FB}" destId="{94AFA518-060F-3140-9475-489E54953204}" srcOrd="1" destOrd="0" presId="urn:microsoft.com/office/officeart/2005/8/layout/hierarchy2"/>
    <dgm:cxn modelId="{743F455C-87AD-884E-B199-C28CC153AEF4}" type="presOf" srcId="{29A5C660-1650-EB42-B448-1D74B7F07CC0}" destId="{96AAB5F4-14DC-CF48-B5FC-4D5708C32B22}" srcOrd="0" destOrd="0" presId="urn:microsoft.com/office/officeart/2005/8/layout/hierarchy2"/>
    <dgm:cxn modelId="{73CD0565-77C1-1846-A06C-8850904A2B04}" type="presOf" srcId="{D8770984-70BA-964A-9481-A241A4E91A75}" destId="{0D2CFE8E-7C62-6642-B4E9-24DA8DFA2C6E}" srcOrd="0" destOrd="0" presId="urn:microsoft.com/office/officeart/2005/8/layout/hierarchy2"/>
    <dgm:cxn modelId="{239C8E71-BD06-9F43-A92C-C314971DA866}" type="presOf" srcId="{ADABCC7F-D34F-BD42-878F-E413EEA31168}" destId="{A062AD0B-77FA-754C-BF77-346C4B74CB70}" srcOrd="1" destOrd="0" presId="urn:microsoft.com/office/officeart/2005/8/layout/hierarchy2"/>
    <dgm:cxn modelId="{FB4AF07A-C18B-5B47-8607-35B8DB966C2A}" type="presOf" srcId="{241315D8-4E46-584C-B965-3FE1516253FB}" destId="{F6F60EAB-0362-1A4C-9888-93D46F863405}" srcOrd="0" destOrd="0" presId="urn:microsoft.com/office/officeart/2005/8/layout/hierarchy2"/>
    <dgm:cxn modelId="{CAA3C789-B6E1-294A-A0D3-CF4E16D3134E}" srcId="{AADE8DBB-E5CF-D34C-BE32-4A54EE339E57}" destId="{92515AB2-AED0-1E44-B3D2-C54B85DE9E36}" srcOrd="0" destOrd="0" parTransId="{5FA05D78-810C-CF4B-8F60-E5A34152D9BF}" sibTransId="{EFF68D25-8CEA-9543-9412-24824618A4A4}"/>
    <dgm:cxn modelId="{1B4900BF-7012-7248-BE93-1578400F8C25}" type="presOf" srcId="{84896CEC-7504-1243-A1C0-A8A2B8A9E728}" destId="{4BE27753-268C-CB46-BB77-C509428FD807}" srcOrd="0" destOrd="0" presId="urn:microsoft.com/office/officeart/2005/8/layout/hierarchy2"/>
    <dgm:cxn modelId="{76DE1CC0-07E6-BA48-BB9F-6465CDD1C695}" type="presOf" srcId="{9957FB96-AE58-CD46-85FC-0C2D55AE28D4}" destId="{217EADEA-EE50-1249-AE83-8A9B217CBD5B}" srcOrd="1" destOrd="0" presId="urn:microsoft.com/office/officeart/2005/8/layout/hierarchy2"/>
    <dgm:cxn modelId="{515564C8-5D53-BF4F-B686-7F69A672A8D3}" type="presOf" srcId="{AADE8DBB-E5CF-D34C-BE32-4A54EE339E57}" destId="{29ED866B-CA60-5944-BC8B-438F66C0B413}" srcOrd="0" destOrd="0" presId="urn:microsoft.com/office/officeart/2005/8/layout/hierarchy2"/>
    <dgm:cxn modelId="{C7C69CDD-79DE-B847-BDF8-254A484202B5}" type="presOf" srcId="{92515AB2-AED0-1E44-B3D2-C54B85DE9E36}" destId="{F681289C-45E9-D045-8595-60E0297D06E1}" srcOrd="0" destOrd="0" presId="urn:microsoft.com/office/officeart/2005/8/layout/hierarchy2"/>
    <dgm:cxn modelId="{A1DB53ED-D58A-E84B-A3D4-EF0AC5925FD4}" srcId="{92515AB2-AED0-1E44-B3D2-C54B85DE9E36}" destId="{84896CEC-7504-1243-A1C0-A8A2B8A9E728}" srcOrd="0" destOrd="0" parTransId="{9957FB96-AE58-CD46-85FC-0C2D55AE28D4}" sibTransId="{70448917-5188-8449-9D79-0F9681AA8B3F}"/>
    <dgm:cxn modelId="{8CB24EEF-1094-4248-BCEF-AC03A6364D86}" type="presOf" srcId="{ADABCC7F-D34F-BD42-878F-E413EEA31168}" destId="{E47DCB07-A46D-FE4C-8907-BACE20F2B622}" srcOrd="0" destOrd="0" presId="urn:microsoft.com/office/officeart/2005/8/layout/hierarchy2"/>
    <dgm:cxn modelId="{FD3AF83A-A065-0B42-8E9A-150B23BF024B}" type="presParOf" srcId="{29ED866B-CA60-5944-BC8B-438F66C0B413}" destId="{0AF60031-9617-804B-90F4-876416524E8C}" srcOrd="0" destOrd="0" presId="urn:microsoft.com/office/officeart/2005/8/layout/hierarchy2"/>
    <dgm:cxn modelId="{52D01E9B-25B2-FF4A-9C72-045C7C09D9B0}" type="presParOf" srcId="{0AF60031-9617-804B-90F4-876416524E8C}" destId="{F681289C-45E9-D045-8595-60E0297D06E1}" srcOrd="0" destOrd="0" presId="urn:microsoft.com/office/officeart/2005/8/layout/hierarchy2"/>
    <dgm:cxn modelId="{8A05D088-48C5-274A-AC94-EBDA1C255F8F}" type="presParOf" srcId="{0AF60031-9617-804B-90F4-876416524E8C}" destId="{9C2274B6-377F-F04C-8694-F10FDF41E520}" srcOrd="1" destOrd="0" presId="urn:microsoft.com/office/officeart/2005/8/layout/hierarchy2"/>
    <dgm:cxn modelId="{590CEABF-0122-A74E-8359-307D06D979E1}" type="presParOf" srcId="{9C2274B6-377F-F04C-8694-F10FDF41E520}" destId="{16174F8D-FBDD-D644-A9D6-20C2CD0BB6C4}" srcOrd="0" destOrd="0" presId="urn:microsoft.com/office/officeart/2005/8/layout/hierarchy2"/>
    <dgm:cxn modelId="{09BE5878-ECBE-424A-9AEA-C9D69F4E84DC}" type="presParOf" srcId="{16174F8D-FBDD-D644-A9D6-20C2CD0BB6C4}" destId="{217EADEA-EE50-1249-AE83-8A9B217CBD5B}" srcOrd="0" destOrd="0" presId="urn:microsoft.com/office/officeart/2005/8/layout/hierarchy2"/>
    <dgm:cxn modelId="{D5273D47-5298-D445-A58A-687618298D31}" type="presParOf" srcId="{9C2274B6-377F-F04C-8694-F10FDF41E520}" destId="{8047C35A-80FA-4241-BBF9-DC4502D3BEB6}" srcOrd="1" destOrd="0" presId="urn:microsoft.com/office/officeart/2005/8/layout/hierarchy2"/>
    <dgm:cxn modelId="{7B7E87C7-7D17-2144-AEBA-9F5319C288C4}" type="presParOf" srcId="{8047C35A-80FA-4241-BBF9-DC4502D3BEB6}" destId="{4BE27753-268C-CB46-BB77-C509428FD807}" srcOrd="0" destOrd="0" presId="urn:microsoft.com/office/officeart/2005/8/layout/hierarchy2"/>
    <dgm:cxn modelId="{3E94D5BA-C82F-574C-978D-65A6E03AEC17}" type="presParOf" srcId="{8047C35A-80FA-4241-BBF9-DC4502D3BEB6}" destId="{2171DF02-809A-F64E-AC6E-B58284313620}" srcOrd="1" destOrd="0" presId="urn:microsoft.com/office/officeart/2005/8/layout/hierarchy2"/>
    <dgm:cxn modelId="{4895DF82-6AB2-AD43-AEA4-9CFB0DCA0B56}" type="presParOf" srcId="{2171DF02-809A-F64E-AC6E-B58284313620}" destId="{F6F60EAB-0362-1A4C-9888-93D46F863405}" srcOrd="0" destOrd="0" presId="urn:microsoft.com/office/officeart/2005/8/layout/hierarchy2"/>
    <dgm:cxn modelId="{137AA30A-BD2E-1E41-A815-C1C3FE8F8C94}" type="presParOf" srcId="{F6F60EAB-0362-1A4C-9888-93D46F863405}" destId="{94AFA518-060F-3140-9475-489E54953204}" srcOrd="0" destOrd="0" presId="urn:microsoft.com/office/officeart/2005/8/layout/hierarchy2"/>
    <dgm:cxn modelId="{80FAF845-8AD1-5B45-81C9-42525CB03144}" type="presParOf" srcId="{2171DF02-809A-F64E-AC6E-B58284313620}" destId="{3B925EEB-D18F-6E4B-AE7B-19E48C3B98EA}" srcOrd="1" destOrd="0" presId="urn:microsoft.com/office/officeart/2005/8/layout/hierarchy2"/>
    <dgm:cxn modelId="{5A041DF2-E206-B147-BB03-36B22415EE94}" type="presParOf" srcId="{3B925EEB-D18F-6E4B-AE7B-19E48C3B98EA}" destId="{96AAB5F4-14DC-CF48-B5FC-4D5708C32B22}" srcOrd="0" destOrd="0" presId="urn:microsoft.com/office/officeart/2005/8/layout/hierarchy2"/>
    <dgm:cxn modelId="{90492E9E-FD92-724F-B11B-342435DF78D6}" type="presParOf" srcId="{3B925EEB-D18F-6E4B-AE7B-19E48C3B98EA}" destId="{3C64475D-629D-1C49-B5D9-8C00F4FA48E5}" srcOrd="1" destOrd="0" presId="urn:microsoft.com/office/officeart/2005/8/layout/hierarchy2"/>
    <dgm:cxn modelId="{7D5B4559-4FF4-0A49-B619-A845471A524E}" type="presParOf" srcId="{2171DF02-809A-F64E-AC6E-B58284313620}" destId="{E47DCB07-A46D-FE4C-8907-BACE20F2B622}" srcOrd="2" destOrd="0" presId="urn:microsoft.com/office/officeart/2005/8/layout/hierarchy2"/>
    <dgm:cxn modelId="{009A4CA8-2701-8840-AE3D-D9EF7B777AC3}" type="presParOf" srcId="{E47DCB07-A46D-FE4C-8907-BACE20F2B622}" destId="{A062AD0B-77FA-754C-BF77-346C4B74CB70}" srcOrd="0" destOrd="0" presId="urn:microsoft.com/office/officeart/2005/8/layout/hierarchy2"/>
    <dgm:cxn modelId="{24C8665C-7FEA-1C4B-9762-E678A48160D9}" type="presParOf" srcId="{2171DF02-809A-F64E-AC6E-B58284313620}" destId="{1CCEDAAB-C8A9-E642-9014-C3FDBE526B78}" srcOrd="3" destOrd="0" presId="urn:microsoft.com/office/officeart/2005/8/layout/hierarchy2"/>
    <dgm:cxn modelId="{0B9E4411-639F-784E-AFCD-7B76EC510345}" type="presParOf" srcId="{1CCEDAAB-C8A9-E642-9014-C3FDBE526B78}" destId="{0D2CFE8E-7C62-6642-B4E9-24DA8DFA2C6E}" srcOrd="0" destOrd="0" presId="urn:microsoft.com/office/officeart/2005/8/layout/hierarchy2"/>
    <dgm:cxn modelId="{4A6EEB05-8B90-9147-9CB4-8CD4E213381D}" type="presParOf" srcId="{1CCEDAAB-C8A9-E642-9014-C3FDBE526B78}" destId="{DA3197F5-815C-C74E-960A-C10117FDD72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5BFEC6-B9D2-1B4E-B39F-F2394606B831}" type="doc">
      <dgm:prSet loTypeId="urn:microsoft.com/office/officeart/2009/3/layout/HorizontalOrganizationChart" loCatId="" qsTypeId="urn:microsoft.com/office/officeart/2005/8/quickstyle/simple1" qsCatId="simple" csTypeId="urn:microsoft.com/office/officeart/2005/8/colors/accent1_2" csCatId="accent1" phldr="1"/>
      <dgm:spPr/>
      <dgm:t>
        <a:bodyPr/>
        <a:lstStyle/>
        <a:p>
          <a:endParaRPr lang="en-US"/>
        </a:p>
      </dgm:t>
    </dgm:pt>
    <dgm:pt modelId="{1171C85A-5C55-7E4E-9CBA-7B1606074BEB}">
      <dgm:prSet phldrT="[Text]" custT="1"/>
      <dgm:spPr>
        <a:solidFill>
          <a:srgbClr val="00B0F0"/>
        </a:solidFill>
        <a:ln>
          <a:solidFill>
            <a:schemeClr val="tx1"/>
          </a:solidFill>
        </a:ln>
      </dgm:spPr>
      <dgm:t>
        <a:bodyPr/>
        <a:lstStyle/>
        <a:p>
          <a:r>
            <a:rPr lang="en-US" sz="1900" b="1" dirty="0"/>
            <a:t>Supervisory Response</a:t>
          </a:r>
          <a:r>
            <a:rPr lang="en-US" sz="1900" dirty="0"/>
            <a:t>   </a:t>
          </a:r>
          <a:r>
            <a:rPr lang="en-US" sz="1600" dirty="0"/>
            <a:t>¶ 363.5</a:t>
          </a:r>
          <a:endParaRPr lang="en-US" sz="1400" dirty="0"/>
        </a:p>
      </dgm:t>
    </dgm:pt>
    <dgm:pt modelId="{DC74A35B-0C39-AA4C-9450-03C40BCF1EC6}" type="parTrans" cxnId="{8A906835-7FE5-7D43-9438-10E01CD35FAE}">
      <dgm:prSet/>
      <dgm:spPr/>
      <dgm:t>
        <a:bodyPr/>
        <a:lstStyle/>
        <a:p>
          <a:endParaRPr lang="en-US"/>
        </a:p>
      </dgm:t>
    </dgm:pt>
    <dgm:pt modelId="{0CA06D99-C5DC-EC4F-A101-C9FF34266465}" type="sibTrans" cxnId="{8A906835-7FE5-7D43-9438-10E01CD35FAE}">
      <dgm:prSet/>
      <dgm:spPr/>
      <dgm:t>
        <a:bodyPr/>
        <a:lstStyle/>
        <a:p>
          <a:endParaRPr lang="en-US"/>
        </a:p>
      </dgm:t>
    </dgm:pt>
    <dgm:pt modelId="{D3E0652D-52B3-E34A-93A6-780622C1838D}" type="asst">
      <dgm:prSet phldrT="[Text]" custT="1"/>
      <dgm:spPr>
        <a:solidFill>
          <a:srgbClr val="7030A0"/>
        </a:solidFill>
        <a:ln>
          <a:solidFill>
            <a:schemeClr val="tx1"/>
          </a:solidFill>
        </a:ln>
      </dgm:spPr>
      <dgm:t>
        <a:bodyPr/>
        <a:lstStyle/>
        <a:p>
          <a:r>
            <a:rPr lang="en-US" sz="2400" b="1" dirty="0"/>
            <a:t>Just Resolution    </a:t>
          </a:r>
          <a:r>
            <a:rPr lang="en-US" sz="1600" dirty="0"/>
            <a:t>¶ 363.6</a:t>
          </a:r>
          <a:endParaRPr lang="en-US" sz="1400" dirty="0"/>
        </a:p>
      </dgm:t>
    </dgm:pt>
    <dgm:pt modelId="{E0BE5960-C5C0-394A-B15C-88BD60DBFF49}" type="parTrans" cxnId="{01B91685-82BB-AB43-8B35-06B3F399897B}">
      <dgm:prSet/>
      <dgm:spPr/>
      <dgm:t>
        <a:bodyPr/>
        <a:lstStyle/>
        <a:p>
          <a:endParaRPr lang="en-US"/>
        </a:p>
      </dgm:t>
    </dgm:pt>
    <dgm:pt modelId="{383C77B6-6990-1146-8022-0C3E1B18473B}" type="sibTrans" cxnId="{01B91685-82BB-AB43-8B35-06B3F399897B}">
      <dgm:prSet/>
      <dgm:spPr/>
      <dgm:t>
        <a:bodyPr/>
        <a:lstStyle/>
        <a:p>
          <a:endParaRPr lang="en-US"/>
        </a:p>
      </dgm:t>
    </dgm:pt>
    <dgm:pt modelId="{D4BC1883-BC93-8945-BBF9-AF333E7CEA92}">
      <dgm:prSet phldrT="[Text]" custT="1"/>
      <dgm:spPr>
        <a:solidFill>
          <a:srgbClr val="00B0F0"/>
        </a:solidFill>
        <a:ln>
          <a:solidFill>
            <a:schemeClr val="tx1"/>
          </a:solidFill>
        </a:ln>
      </dgm:spPr>
      <dgm:t>
        <a:bodyPr/>
        <a:lstStyle/>
        <a:p>
          <a:r>
            <a:rPr lang="en-US" sz="1800" b="1" dirty="0"/>
            <a:t>Dismissal with consent of Cabinet                     </a:t>
          </a:r>
          <a:r>
            <a:rPr lang="en-US" sz="1600" dirty="0"/>
            <a:t>¶ 363.5(f)(1)</a:t>
          </a:r>
          <a:endParaRPr lang="en-US" sz="1800" dirty="0"/>
        </a:p>
      </dgm:t>
    </dgm:pt>
    <dgm:pt modelId="{5C4E26E2-73CF-DC42-BC86-22E6D9917C0D}" type="parTrans" cxnId="{3E6BB1C3-B17E-A044-A5C1-4CB89FC7EF06}">
      <dgm:prSet/>
      <dgm:spPr/>
      <dgm:t>
        <a:bodyPr/>
        <a:lstStyle/>
        <a:p>
          <a:endParaRPr lang="en-US"/>
        </a:p>
      </dgm:t>
    </dgm:pt>
    <dgm:pt modelId="{9AA9ED75-CA0C-8244-96EF-F9EA782A776E}" type="sibTrans" cxnId="{3E6BB1C3-B17E-A044-A5C1-4CB89FC7EF06}">
      <dgm:prSet/>
      <dgm:spPr/>
      <dgm:t>
        <a:bodyPr/>
        <a:lstStyle/>
        <a:p>
          <a:endParaRPr lang="en-US"/>
        </a:p>
      </dgm:t>
    </dgm:pt>
    <dgm:pt modelId="{8CD9D009-9F40-7B4B-9E9C-43C4EB868180}">
      <dgm:prSet phldrT="[Text]" custT="1"/>
      <dgm:spPr>
        <a:solidFill>
          <a:srgbClr val="00B0F0"/>
        </a:solidFill>
        <a:ln>
          <a:solidFill>
            <a:schemeClr val="tx1"/>
          </a:solidFill>
        </a:ln>
      </dgm:spPr>
      <dgm:t>
        <a:bodyPr/>
        <a:lstStyle/>
        <a:p>
          <a:r>
            <a:rPr lang="en-US" sz="1800" b="1" dirty="0"/>
            <a:t>Referral to Counsel for the Church                      </a:t>
          </a:r>
          <a:r>
            <a:rPr lang="en-US" sz="1600" dirty="0"/>
            <a:t>¶ </a:t>
          </a:r>
          <a:r>
            <a:rPr lang="en-US" sz="1600" dirty="0">
              <a:solidFill>
                <a:schemeClr val="bg1"/>
              </a:solidFill>
            </a:rPr>
            <a:t>363.5(f)(3), </a:t>
          </a:r>
          <a:r>
            <a:rPr kumimoji="0" lang="en-VN" sz="1600" b="0" i="0" u="none" strike="noStrike" cap="none" spc="0" normalizeH="0" baseline="0" noProof="0" dirty="0">
              <a:ln>
                <a:noFill/>
              </a:ln>
              <a:solidFill>
                <a:prstClr val="white"/>
              </a:solidFill>
              <a:effectLst/>
              <a:uLnTx/>
              <a:uFillTx/>
              <a:latin typeface="Century Gothic" panose="020B0502020202020204"/>
              <a:ea typeface="+mn-ea"/>
              <a:cs typeface="+mn-cs"/>
            </a:rPr>
            <a:t>2704.2 </a:t>
          </a:r>
          <a:endParaRPr lang="en-US" sz="1400" dirty="0"/>
        </a:p>
      </dgm:t>
    </dgm:pt>
    <dgm:pt modelId="{B6B749B0-45CA-954B-ABAA-9D03B4204B85}" type="parTrans" cxnId="{F78B20FE-D637-4E4B-AA74-FABE74B00C86}">
      <dgm:prSet/>
      <dgm:spPr/>
      <dgm:t>
        <a:bodyPr/>
        <a:lstStyle/>
        <a:p>
          <a:endParaRPr lang="en-US"/>
        </a:p>
      </dgm:t>
    </dgm:pt>
    <dgm:pt modelId="{D335A938-CF55-3940-AEDD-E77688AC7E34}" type="sibTrans" cxnId="{F78B20FE-D637-4E4B-AA74-FABE74B00C86}">
      <dgm:prSet/>
      <dgm:spPr/>
      <dgm:t>
        <a:bodyPr/>
        <a:lstStyle/>
        <a:p>
          <a:endParaRPr lang="en-US"/>
        </a:p>
      </dgm:t>
    </dgm:pt>
    <dgm:pt modelId="{F1483D2D-9F3D-404C-935D-F8D00BECB009}">
      <dgm:prSet phldrT="[Text]" custT="1"/>
      <dgm:spPr>
        <a:solidFill>
          <a:srgbClr val="92D050"/>
        </a:solidFill>
        <a:ln>
          <a:solidFill>
            <a:schemeClr val="tx1"/>
          </a:solidFill>
        </a:ln>
      </dgm:spPr>
      <dgm:t>
        <a:bodyPr/>
        <a:lstStyle/>
        <a:p>
          <a:r>
            <a:rPr lang="en-US" sz="1800" b="1" dirty="0"/>
            <a:t>Referral to BOM            </a:t>
          </a:r>
          <a:r>
            <a:rPr lang="en-US" sz="1600" b="0" dirty="0"/>
            <a:t>¶¶ </a:t>
          </a:r>
          <a:r>
            <a:rPr lang="en-US" sz="1600" dirty="0"/>
            <a:t>355.2(a), 364</a:t>
          </a:r>
          <a:endParaRPr lang="en-US" sz="1400" b="0" dirty="0"/>
        </a:p>
      </dgm:t>
    </dgm:pt>
    <dgm:pt modelId="{F3A0576B-25A0-5749-B6C1-D201E7D9D928}" type="parTrans" cxnId="{BA0E8DFC-FBA8-8647-B230-20ACCB2F47D4}">
      <dgm:prSet/>
      <dgm:spPr/>
      <dgm:t>
        <a:bodyPr/>
        <a:lstStyle/>
        <a:p>
          <a:endParaRPr lang="en-US"/>
        </a:p>
      </dgm:t>
    </dgm:pt>
    <dgm:pt modelId="{5CD72642-ECC3-C24B-8944-190CBBCFB370}" type="sibTrans" cxnId="{BA0E8DFC-FBA8-8647-B230-20ACCB2F47D4}">
      <dgm:prSet/>
      <dgm:spPr/>
      <dgm:t>
        <a:bodyPr/>
        <a:lstStyle/>
        <a:p>
          <a:endParaRPr lang="en-US"/>
        </a:p>
      </dgm:t>
    </dgm:pt>
    <dgm:pt modelId="{A4E912CB-5A10-D54F-B3C2-E0C26A8CA444}" type="pres">
      <dgm:prSet presAssocID="{E75BFEC6-B9D2-1B4E-B39F-F2394606B831}" presName="hierChild1" presStyleCnt="0">
        <dgm:presLayoutVars>
          <dgm:orgChart val="1"/>
          <dgm:chPref val="1"/>
          <dgm:dir/>
          <dgm:animOne val="branch"/>
          <dgm:animLvl val="lvl"/>
          <dgm:resizeHandles/>
        </dgm:presLayoutVars>
      </dgm:prSet>
      <dgm:spPr/>
    </dgm:pt>
    <dgm:pt modelId="{7470F03E-5BB2-BA47-BEF1-E32687AB73E2}" type="pres">
      <dgm:prSet presAssocID="{1171C85A-5C55-7E4E-9CBA-7B1606074BEB}" presName="hierRoot1" presStyleCnt="0">
        <dgm:presLayoutVars>
          <dgm:hierBranch val="init"/>
        </dgm:presLayoutVars>
      </dgm:prSet>
      <dgm:spPr/>
    </dgm:pt>
    <dgm:pt modelId="{4A78ED3A-74B2-864A-8848-9D80E483A276}" type="pres">
      <dgm:prSet presAssocID="{1171C85A-5C55-7E4E-9CBA-7B1606074BEB}" presName="rootComposite1" presStyleCnt="0"/>
      <dgm:spPr/>
    </dgm:pt>
    <dgm:pt modelId="{B0489A8D-F95F-D24C-8A34-734F5D177CED}" type="pres">
      <dgm:prSet presAssocID="{1171C85A-5C55-7E4E-9CBA-7B1606074BEB}" presName="rootText1" presStyleLbl="node0" presStyleIdx="0" presStyleCnt="1" custLinFactNeighborY="17409">
        <dgm:presLayoutVars>
          <dgm:chPref val="3"/>
        </dgm:presLayoutVars>
      </dgm:prSet>
      <dgm:spPr/>
    </dgm:pt>
    <dgm:pt modelId="{7C80ADE6-AF47-1A44-883B-178860758B5A}" type="pres">
      <dgm:prSet presAssocID="{1171C85A-5C55-7E4E-9CBA-7B1606074BEB}" presName="rootConnector1" presStyleLbl="node1" presStyleIdx="0" presStyleCnt="0"/>
      <dgm:spPr/>
    </dgm:pt>
    <dgm:pt modelId="{0E8AFD05-C16B-E144-810B-28C74B21F767}" type="pres">
      <dgm:prSet presAssocID="{1171C85A-5C55-7E4E-9CBA-7B1606074BEB}" presName="hierChild2" presStyleCnt="0"/>
      <dgm:spPr/>
    </dgm:pt>
    <dgm:pt modelId="{01B18873-D280-3D45-9225-45E1DA744354}" type="pres">
      <dgm:prSet presAssocID="{5C4E26E2-73CF-DC42-BC86-22E6D9917C0D}" presName="Name64" presStyleLbl="parChTrans1D2" presStyleIdx="0" presStyleCnt="4"/>
      <dgm:spPr/>
    </dgm:pt>
    <dgm:pt modelId="{9EED3A4B-5F28-1348-8508-0EC54E75F574}" type="pres">
      <dgm:prSet presAssocID="{D4BC1883-BC93-8945-BBF9-AF333E7CEA92}" presName="hierRoot2" presStyleCnt="0">
        <dgm:presLayoutVars>
          <dgm:hierBranch val="init"/>
        </dgm:presLayoutVars>
      </dgm:prSet>
      <dgm:spPr/>
    </dgm:pt>
    <dgm:pt modelId="{2DF63455-EA78-5B4B-9DB5-CAE30E52B7C3}" type="pres">
      <dgm:prSet presAssocID="{D4BC1883-BC93-8945-BBF9-AF333E7CEA92}" presName="rootComposite" presStyleCnt="0"/>
      <dgm:spPr/>
    </dgm:pt>
    <dgm:pt modelId="{19D5D04F-8A65-AD47-A49A-4C7EDA01578E}" type="pres">
      <dgm:prSet presAssocID="{D4BC1883-BC93-8945-BBF9-AF333E7CEA92}" presName="rootText" presStyleLbl="node2" presStyleIdx="0" presStyleCnt="3" custLinFactNeighborX="135" custLinFactNeighborY="-1362">
        <dgm:presLayoutVars>
          <dgm:chPref val="3"/>
        </dgm:presLayoutVars>
      </dgm:prSet>
      <dgm:spPr/>
    </dgm:pt>
    <dgm:pt modelId="{352D0434-ABEE-894A-8992-D49AD837AB61}" type="pres">
      <dgm:prSet presAssocID="{D4BC1883-BC93-8945-BBF9-AF333E7CEA92}" presName="rootConnector" presStyleLbl="node2" presStyleIdx="0" presStyleCnt="3"/>
      <dgm:spPr/>
    </dgm:pt>
    <dgm:pt modelId="{45D0073E-A3D6-B547-8313-87274F05E0CF}" type="pres">
      <dgm:prSet presAssocID="{D4BC1883-BC93-8945-BBF9-AF333E7CEA92}" presName="hierChild4" presStyleCnt="0"/>
      <dgm:spPr/>
    </dgm:pt>
    <dgm:pt modelId="{88AFF303-7B7A-D14B-BD58-527A885B1E6B}" type="pres">
      <dgm:prSet presAssocID="{D4BC1883-BC93-8945-BBF9-AF333E7CEA92}" presName="hierChild5" presStyleCnt="0"/>
      <dgm:spPr/>
    </dgm:pt>
    <dgm:pt modelId="{2521122D-9327-3844-8AF7-8C74EBDA87AE}" type="pres">
      <dgm:prSet presAssocID="{B6B749B0-45CA-954B-ABAA-9D03B4204B85}" presName="Name64" presStyleLbl="parChTrans1D2" presStyleIdx="1" presStyleCnt="4"/>
      <dgm:spPr/>
    </dgm:pt>
    <dgm:pt modelId="{9186CC1E-7A1B-2145-BBFC-59CDB2183A98}" type="pres">
      <dgm:prSet presAssocID="{8CD9D009-9F40-7B4B-9E9C-43C4EB868180}" presName="hierRoot2" presStyleCnt="0">
        <dgm:presLayoutVars>
          <dgm:hierBranch val="init"/>
        </dgm:presLayoutVars>
      </dgm:prSet>
      <dgm:spPr/>
    </dgm:pt>
    <dgm:pt modelId="{6510C15A-2BCD-BA43-87D9-D18D373B0CB0}" type="pres">
      <dgm:prSet presAssocID="{8CD9D009-9F40-7B4B-9E9C-43C4EB868180}" presName="rootComposite" presStyleCnt="0"/>
      <dgm:spPr/>
    </dgm:pt>
    <dgm:pt modelId="{38B22026-E5A6-B047-8807-C06F0ECCC360}" type="pres">
      <dgm:prSet presAssocID="{8CD9D009-9F40-7B4B-9E9C-43C4EB868180}" presName="rootText" presStyleLbl="node2" presStyleIdx="1" presStyleCnt="3">
        <dgm:presLayoutVars>
          <dgm:chPref val="3"/>
        </dgm:presLayoutVars>
      </dgm:prSet>
      <dgm:spPr/>
    </dgm:pt>
    <dgm:pt modelId="{BA13627B-6A33-0341-B205-403BE1F2130C}" type="pres">
      <dgm:prSet presAssocID="{8CD9D009-9F40-7B4B-9E9C-43C4EB868180}" presName="rootConnector" presStyleLbl="node2" presStyleIdx="1" presStyleCnt="3"/>
      <dgm:spPr/>
    </dgm:pt>
    <dgm:pt modelId="{9D2216A0-EC2A-2C4C-B2CC-14D71629A831}" type="pres">
      <dgm:prSet presAssocID="{8CD9D009-9F40-7B4B-9E9C-43C4EB868180}" presName="hierChild4" presStyleCnt="0"/>
      <dgm:spPr/>
    </dgm:pt>
    <dgm:pt modelId="{AECCFA75-0DC9-2546-B2B3-B54596BD9826}" type="pres">
      <dgm:prSet presAssocID="{8CD9D009-9F40-7B4B-9E9C-43C4EB868180}" presName="hierChild5" presStyleCnt="0"/>
      <dgm:spPr/>
    </dgm:pt>
    <dgm:pt modelId="{D3964AEE-95FD-4D4C-AB8C-BE674759737B}" type="pres">
      <dgm:prSet presAssocID="{F3A0576B-25A0-5749-B6C1-D201E7D9D928}" presName="Name64" presStyleLbl="parChTrans1D2" presStyleIdx="2" presStyleCnt="4"/>
      <dgm:spPr/>
    </dgm:pt>
    <dgm:pt modelId="{77E3023D-7515-6442-AF5C-42FD997F4F63}" type="pres">
      <dgm:prSet presAssocID="{F1483D2D-9F3D-404C-935D-F8D00BECB009}" presName="hierRoot2" presStyleCnt="0">
        <dgm:presLayoutVars>
          <dgm:hierBranch val="init"/>
        </dgm:presLayoutVars>
      </dgm:prSet>
      <dgm:spPr/>
    </dgm:pt>
    <dgm:pt modelId="{87B2F04E-8A9F-9748-B513-2BAADEBCF9E9}" type="pres">
      <dgm:prSet presAssocID="{F1483D2D-9F3D-404C-935D-F8D00BECB009}" presName="rootComposite" presStyleCnt="0"/>
      <dgm:spPr/>
    </dgm:pt>
    <dgm:pt modelId="{D7642B92-2FF6-9349-BE88-712DC3352F7F}" type="pres">
      <dgm:prSet presAssocID="{F1483D2D-9F3D-404C-935D-F8D00BECB009}" presName="rootText" presStyleLbl="node2" presStyleIdx="2" presStyleCnt="3">
        <dgm:presLayoutVars>
          <dgm:chPref val="3"/>
        </dgm:presLayoutVars>
      </dgm:prSet>
      <dgm:spPr/>
    </dgm:pt>
    <dgm:pt modelId="{7BFDDDB7-B8A2-C24B-B362-A360A8806B69}" type="pres">
      <dgm:prSet presAssocID="{F1483D2D-9F3D-404C-935D-F8D00BECB009}" presName="rootConnector" presStyleLbl="node2" presStyleIdx="2" presStyleCnt="3"/>
      <dgm:spPr/>
    </dgm:pt>
    <dgm:pt modelId="{E7CAAA25-37DE-8B47-904C-90F6E3630439}" type="pres">
      <dgm:prSet presAssocID="{F1483D2D-9F3D-404C-935D-F8D00BECB009}" presName="hierChild4" presStyleCnt="0"/>
      <dgm:spPr/>
    </dgm:pt>
    <dgm:pt modelId="{FF94B6A2-F6A7-5042-9A91-4938FD616C75}" type="pres">
      <dgm:prSet presAssocID="{F1483D2D-9F3D-404C-935D-F8D00BECB009}" presName="hierChild5" presStyleCnt="0"/>
      <dgm:spPr/>
    </dgm:pt>
    <dgm:pt modelId="{A699E05E-8B1C-3D49-A9DD-CDCD669F6936}" type="pres">
      <dgm:prSet presAssocID="{1171C85A-5C55-7E4E-9CBA-7B1606074BEB}" presName="hierChild3" presStyleCnt="0"/>
      <dgm:spPr/>
    </dgm:pt>
    <dgm:pt modelId="{7FF03216-436A-3D48-ACDC-CA8201271277}" type="pres">
      <dgm:prSet presAssocID="{E0BE5960-C5C0-394A-B15C-88BD60DBFF49}" presName="Name115" presStyleLbl="parChTrans1D2" presStyleIdx="3" presStyleCnt="4"/>
      <dgm:spPr/>
    </dgm:pt>
    <dgm:pt modelId="{F66DF9D5-AB19-034B-AC17-122555E2870F}" type="pres">
      <dgm:prSet presAssocID="{D3E0652D-52B3-E34A-93A6-780622C1838D}" presName="hierRoot3" presStyleCnt="0">
        <dgm:presLayoutVars>
          <dgm:hierBranch val="init"/>
        </dgm:presLayoutVars>
      </dgm:prSet>
      <dgm:spPr/>
    </dgm:pt>
    <dgm:pt modelId="{CC7ED181-71F1-B643-93E5-40B9B6233A28}" type="pres">
      <dgm:prSet presAssocID="{D3E0652D-52B3-E34A-93A6-780622C1838D}" presName="rootComposite3" presStyleCnt="0"/>
      <dgm:spPr/>
    </dgm:pt>
    <dgm:pt modelId="{00B3287D-740A-7140-AFC4-4FE481F14BA2}" type="pres">
      <dgm:prSet presAssocID="{D3E0652D-52B3-E34A-93A6-780622C1838D}" presName="rootText3" presStyleLbl="asst1" presStyleIdx="0" presStyleCnt="1">
        <dgm:presLayoutVars>
          <dgm:chPref val="3"/>
        </dgm:presLayoutVars>
      </dgm:prSet>
      <dgm:spPr/>
    </dgm:pt>
    <dgm:pt modelId="{FE92B8E4-0F60-8F4E-BAC0-A8FB57CF9AA3}" type="pres">
      <dgm:prSet presAssocID="{D3E0652D-52B3-E34A-93A6-780622C1838D}" presName="rootConnector3" presStyleLbl="asst1" presStyleIdx="0" presStyleCnt="1"/>
      <dgm:spPr/>
    </dgm:pt>
    <dgm:pt modelId="{AD488F8B-6CF6-BD48-89F8-39F21B32600C}" type="pres">
      <dgm:prSet presAssocID="{D3E0652D-52B3-E34A-93A6-780622C1838D}" presName="hierChild6" presStyleCnt="0"/>
      <dgm:spPr/>
    </dgm:pt>
    <dgm:pt modelId="{B221008C-CF55-994A-96F6-77122FE0EC4B}" type="pres">
      <dgm:prSet presAssocID="{D3E0652D-52B3-E34A-93A6-780622C1838D}" presName="hierChild7" presStyleCnt="0"/>
      <dgm:spPr/>
    </dgm:pt>
  </dgm:ptLst>
  <dgm:cxnLst>
    <dgm:cxn modelId="{F2973400-62F1-D14E-AFBB-FA79AEAA00BB}" type="presOf" srcId="{8CD9D009-9F40-7B4B-9E9C-43C4EB868180}" destId="{38B22026-E5A6-B047-8807-C06F0ECCC360}" srcOrd="0" destOrd="0" presId="urn:microsoft.com/office/officeart/2009/3/layout/HorizontalOrganizationChart"/>
    <dgm:cxn modelId="{E3BF6D03-C36F-B74B-BF1E-2CED0A01FD57}" type="presOf" srcId="{F1483D2D-9F3D-404C-935D-F8D00BECB009}" destId="{D7642B92-2FF6-9349-BE88-712DC3352F7F}" srcOrd="0" destOrd="0" presId="urn:microsoft.com/office/officeart/2009/3/layout/HorizontalOrganizationChart"/>
    <dgm:cxn modelId="{7337CC0C-8FEF-4141-A135-67C8B73E5A99}" type="presOf" srcId="{E0BE5960-C5C0-394A-B15C-88BD60DBFF49}" destId="{7FF03216-436A-3D48-ACDC-CA8201271277}" srcOrd="0" destOrd="0" presId="urn:microsoft.com/office/officeart/2009/3/layout/HorizontalOrganizationChart"/>
    <dgm:cxn modelId="{7B621F1E-60B6-9942-8798-576280EC7180}" type="presOf" srcId="{D4BC1883-BC93-8945-BBF9-AF333E7CEA92}" destId="{19D5D04F-8A65-AD47-A49A-4C7EDA01578E}" srcOrd="0" destOrd="0" presId="urn:microsoft.com/office/officeart/2009/3/layout/HorizontalOrganizationChart"/>
    <dgm:cxn modelId="{B1F2C223-2797-C644-91CE-989119F32959}" type="presOf" srcId="{D4BC1883-BC93-8945-BBF9-AF333E7CEA92}" destId="{352D0434-ABEE-894A-8992-D49AD837AB61}" srcOrd="1" destOrd="0" presId="urn:microsoft.com/office/officeart/2009/3/layout/HorizontalOrganizationChart"/>
    <dgm:cxn modelId="{F1C10729-163E-BB48-A160-1069455D47F6}" type="presOf" srcId="{D3E0652D-52B3-E34A-93A6-780622C1838D}" destId="{00B3287D-740A-7140-AFC4-4FE481F14BA2}" srcOrd="0" destOrd="0" presId="urn:microsoft.com/office/officeart/2009/3/layout/HorizontalOrganizationChart"/>
    <dgm:cxn modelId="{EDF21F29-84C8-7241-8F1D-6ADAF8EE0D3C}" type="presOf" srcId="{1171C85A-5C55-7E4E-9CBA-7B1606074BEB}" destId="{7C80ADE6-AF47-1A44-883B-178860758B5A}" srcOrd="1" destOrd="0" presId="urn:microsoft.com/office/officeart/2009/3/layout/HorizontalOrganizationChart"/>
    <dgm:cxn modelId="{8A906835-7FE5-7D43-9438-10E01CD35FAE}" srcId="{E75BFEC6-B9D2-1B4E-B39F-F2394606B831}" destId="{1171C85A-5C55-7E4E-9CBA-7B1606074BEB}" srcOrd="0" destOrd="0" parTransId="{DC74A35B-0C39-AA4C-9450-03C40BCF1EC6}" sibTransId="{0CA06D99-C5DC-EC4F-A101-C9FF34266465}"/>
    <dgm:cxn modelId="{88ACE33E-6039-A04F-9403-CCED511B9D84}" type="presOf" srcId="{E75BFEC6-B9D2-1B4E-B39F-F2394606B831}" destId="{A4E912CB-5A10-D54F-B3C2-E0C26A8CA444}" srcOrd="0" destOrd="0" presId="urn:microsoft.com/office/officeart/2009/3/layout/HorizontalOrganizationChart"/>
    <dgm:cxn modelId="{EA82DF4F-D445-6741-8959-BAE1DCD1ED63}" type="presOf" srcId="{5C4E26E2-73CF-DC42-BC86-22E6D9917C0D}" destId="{01B18873-D280-3D45-9225-45E1DA744354}" srcOrd="0" destOrd="0" presId="urn:microsoft.com/office/officeart/2009/3/layout/HorizontalOrganizationChart"/>
    <dgm:cxn modelId="{5AE5E278-A03A-1744-AC2B-5FBC7A520FA3}" type="presOf" srcId="{F1483D2D-9F3D-404C-935D-F8D00BECB009}" destId="{7BFDDDB7-B8A2-C24B-B362-A360A8806B69}" srcOrd="1" destOrd="0" presId="urn:microsoft.com/office/officeart/2009/3/layout/HorizontalOrganizationChart"/>
    <dgm:cxn modelId="{01B91685-82BB-AB43-8B35-06B3F399897B}" srcId="{1171C85A-5C55-7E4E-9CBA-7B1606074BEB}" destId="{D3E0652D-52B3-E34A-93A6-780622C1838D}" srcOrd="0" destOrd="0" parTransId="{E0BE5960-C5C0-394A-B15C-88BD60DBFF49}" sibTransId="{383C77B6-6990-1146-8022-0C3E1B18473B}"/>
    <dgm:cxn modelId="{3D797C9A-D824-EE41-920F-EE9AA9B631DC}" type="presOf" srcId="{F3A0576B-25A0-5749-B6C1-D201E7D9D928}" destId="{D3964AEE-95FD-4D4C-AB8C-BE674759737B}" srcOrd="0" destOrd="0" presId="urn:microsoft.com/office/officeart/2009/3/layout/HorizontalOrganizationChart"/>
    <dgm:cxn modelId="{F66040BF-FAB6-C64F-B8B6-0D4E5154FB53}" type="presOf" srcId="{B6B749B0-45CA-954B-ABAA-9D03B4204B85}" destId="{2521122D-9327-3844-8AF7-8C74EBDA87AE}" srcOrd="0" destOrd="0" presId="urn:microsoft.com/office/officeart/2009/3/layout/HorizontalOrganizationChart"/>
    <dgm:cxn modelId="{3E6BB1C3-B17E-A044-A5C1-4CB89FC7EF06}" srcId="{1171C85A-5C55-7E4E-9CBA-7B1606074BEB}" destId="{D4BC1883-BC93-8945-BBF9-AF333E7CEA92}" srcOrd="1" destOrd="0" parTransId="{5C4E26E2-73CF-DC42-BC86-22E6D9917C0D}" sibTransId="{9AA9ED75-CA0C-8244-96EF-F9EA782A776E}"/>
    <dgm:cxn modelId="{CBD4E3C7-F3CC-9444-B1CD-3EFC33EFCE62}" type="presOf" srcId="{D3E0652D-52B3-E34A-93A6-780622C1838D}" destId="{FE92B8E4-0F60-8F4E-BAC0-A8FB57CF9AA3}" srcOrd="1" destOrd="0" presId="urn:microsoft.com/office/officeart/2009/3/layout/HorizontalOrganizationChart"/>
    <dgm:cxn modelId="{7AB9F4D2-AC00-2846-9AEC-8F2504252442}" type="presOf" srcId="{1171C85A-5C55-7E4E-9CBA-7B1606074BEB}" destId="{B0489A8D-F95F-D24C-8A34-734F5D177CED}" srcOrd="0" destOrd="0" presId="urn:microsoft.com/office/officeart/2009/3/layout/HorizontalOrganizationChart"/>
    <dgm:cxn modelId="{6BCE47E8-631E-8F44-8E05-1745E2D0DDA2}" type="presOf" srcId="{8CD9D009-9F40-7B4B-9E9C-43C4EB868180}" destId="{BA13627B-6A33-0341-B205-403BE1F2130C}" srcOrd="1" destOrd="0" presId="urn:microsoft.com/office/officeart/2009/3/layout/HorizontalOrganizationChart"/>
    <dgm:cxn modelId="{BA0E8DFC-FBA8-8647-B230-20ACCB2F47D4}" srcId="{1171C85A-5C55-7E4E-9CBA-7B1606074BEB}" destId="{F1483D2D-9F3D-404C-935D-F8D00BECB009}" srcOrd="3" destOrd="0" parTransId="{F3A0576B-25A0-5749-B6C1-D201E7D9D928}" sibTransId="{5CD72642-ECC3-C24B-8944-190CBBCFB370}"/>
    <dgm:cxn modelId="{F78B20FE-D637-4E4B-AA74-FABE74B00C86}" srcId="{1171C85A-5C55-7E4E-9CBA-7B1606074BEB}" destId="{8CD9D009-9F40-7B4B-9E9C-43C4EB868180}" srcOrd="2" destOrd="0" parTransId="{B6B749B0-45CA-954B-ABAA-9D03B4204B85}" sibTransId="{D335A938-CF55-3940-AEDD-E77688AC7E34}"/>
    <dgm:cxn modelId="{CDC63874-8198-844A-9B82-1D9B2A88685F}" type="presParOf" srcId="{A4E912CB-5A10-D54F-B3C2-E0C26A8CA444}" destId="{7470F03E-5BB2-BA47-BEF1-E32687AB73E2}" srcOrd="0" destOrd="0" presId="urn:microsoft.com/office/officeart/2009/3/layout/HorizontalOrganizationChart"/>
    <dgm:cxn modelId="{EDACB002-6F38-6646-9F93-7DCD35A25C37}" type="presParOf" srcId="{7470F03E-5BB2-BA47-BEF1-E32687AB73E2}" destId="{4A78ED3A-74B2-864A-8848-9D80E483A276}" srcOrd="0" destOrd="0" presId="urn:microsoft.com/office/officeart/2009/3/layout/HorizontalOrganizationChart"/>
    <dgm:cxn modelId="{9A360ED6-76AC-A742-B22A-2B1FDB12B552}" type="presParOf" srcId="{4A78ED3A-74B2-864A-8848-9D80E483A276}" destId="{B0489A8D-F95F-D24C-8A34-734F5D177CED}" srcOrd="0" destOrd="0" presId="urn:microsoft.com/office/officeart/2009/3/layout/HorizontalOrganizationChart"/>
    <dgm:cxn modelId="{2998C269-6FFC-F440-963A-874FC91C9B14}" type="presParOf" srcId="{4A78ED3A-74B2-864A-8848-9D80E483A276}" destId="{7C80ADE6-AF47-1A44-883B-178860758B5A}" srcOrd="1" destOrd="0" presId="urn:microsoft.com/office/officeart/2009/3/layout/HorizontalOrganizationChart"/>
    <dgm:cxn modelId="{A525D415-3521-264E-B0F2-4896572D78EB}" type="presParOf" srcId="{7470F03E-5BB2-BA47-BEF1-E32687AB73E2}" destId="{0E8AFD05-C16B-E144-810B-28C74B21F767}" srcOrd="1" destOrd="0" presId="urn:microsoft.com/office/officeart/2009/3/layout/HorizontalOrganizationChart"/>
    <dgm:cxn modelId="{5C24CD4F-D46D-5545-9069-2BB566816B1C}" type="presParOf" srcId="{0E8AFD05-C16B-E144-810B-28C74B21F767}" destId="{01B18873-D280-3D45-9225-45E1DA744354}" srcOrd="0" destOrd="0" presId="urn:microsoft.com/office/officeart/2009/3/layout/HorizontalOrganizationChart"/>
    <dgm:cxn modelId="{592803A4-6FF1-E746-8C67-B9107D5781C7}" type="presParOf" srcId="{0E8AFD05-C16B-E144-810B-28C74B21F767}" destId="{9EED3A4B-5F28-1348-8508-0EC54E75F574}" srcOrd="1" destOrd="0" presId="urn:microsoft.com/office/officeart/2009/3/layout/HorizontalOrganizationChart"/>
    <dgm:cxn modelId="{83A740CE-F18E-3048-A860-782A39CAA2F1}" type="presParOf" srcId="{9EED3A4B-5F28-1348-8508-0EC54E75F574}" destId="{2DF63455-EA78-5B4B-9DB5-CAE30E52B7C3}" srcOrd="0" destOrd="0" presId="urn:microsoft.com/office/officeart/2009/3/layout/HorizontalOrganizationChart"/>
    <dgm:cxn modelId="{2294335C-BDE3-1044-AEBC-67608C705A93}" type="presParOf" srcId="{2DF63455-EA78-5B4B-9DB5-CAE30E52B7C3}" destId="{19D5D04F-8A65-AD47-A49A-4C7EDA01578E}" srcOrd="0" destOrd="0" presId="urn:microsoft.com/office/officeart/2009/3/layout/HorizontalOrganizationChart"/>
    <dgm:cxn modelId="{195BC00D-E302-B04E-8BA1-071C1E2C9969}" type="presParOf" srcId="{2DF63455-EA78-5B4B-9DB5-CAE30E52B7C3}" destId="{352D0434-ABEE-894A-8992-D49AD837AB61}" srcOrd="1" destOrd="0" presId="urn:microsoft.com/office/officeart/2009/3/layout/HorizontalOrganizationChart"/>
    <dgm:cxn modelId="{523E075A-27FB-6543-A860-15A9979BBF1D}" type="presParOf" srcId="{9EED3A4B-5F28-1348-8508-0EC54E75F574}" destId="{45D0073E-A3D6-B547-8313-87274F05E0CF}" srcOrd="1" destOrd="0" presId="urn:microsoft.com/office/officeart/2009/3/layout/HorizontalOrganizationChart"/>
    <dgm:cxn modelId="{FD99C400-2069-1745-A064-5D5A4F2988E8}" type="presParOf" srcId="{9EED3A4B-5F28-1348-8508-0EC54E75F574}" destId="{88AFF303-7B7A-D14B-BD58-527A885B1E6B}" srcOrd="2" destOrd="0" presId="urn:microsoft.com/office/officeart/2009/3/layout/HorizontalOrganizationChart"/>
    <dgm:cxn modelId="{F33557F5-87F3-7547-A5BF-42C25E726804}" type="presParOf" srcId="{0E8AFD05-C16B-E144-810B-28C74B21F767}" destId="{2521122D-9327-3844-8AF7-8C74EBDA87AE}" srcOrd="2" destOrd="0" presId="urn:microsoft.com/office/officeart/2009/3/layout/HorizontalOrganizationChart"/>
    <dgm:cxn modelId="{18747C21-60A1-C34E-9BF4-91D695C34C1B}" type="presParOf" srcId="{0E8AFD05-C16B-E144-810B-28C74B21F767}" destId="{9186CC1E-7A1B-2145-BBFC-59CDB2183A98}" srcOrd="3" destOrd="0" presId="urn:microsoft.com/office/officeart/2009/3/layout/HorizontalOrganizationChart"/>
    <dgm:cxn modelId="{D4C89404-7D3C-5844-B0F3-A1A84F075B84}" type="presParOf" srcId="{9186CC1E-7A1B-2145-BBFC-59CDB2183A98}" destId="{6510C15A-2BCD-BA43-87D9-D18D373B0CB0}" srcOrd="0" destOrd="0" presId="urn:microsoft.com/office/officeart/2009/3/layout/HorizontalOrganizationChart"/>
    <dgm:cxn modelId="{5EE58DD3-047E-0D4D-A10B-103BADE64DD8}" type="presParOf" srcId="{6510C15A-2BCD-BA43-87D9-D18D373B0CB0}" destId="{38B22026-E5A6-B047-8807-C06F0ECCC360}" srcOrd="0" destOrd="0" presId="urn:microsoft.com/office/officeart/2009/3/layout/HorizontalOrganizationChart"/>
    <dgm:cxn modelId="{DF2D3BAC-775C-1044-8170-718938787ED4}" type="presParOf" srcId="{6510C15A-2BCD-BA43-87D9-D18D373B0CB0}" destId="{BA13627B-6A33-0341-B205-403BE1F2130C}" srcOrd="1" destOrd="0" presId="urn:microsoft.com/office/officeart/2009/3/layout/HorizontalOrganizationChart"/>
    <dgm:cxn modelId="{BAA58A4B-428D-254D-BDFF-F4AD2B3EA319}" type="presParOf" srcId="{9186CC1E-7A1B-2145-BBFC-59CDB2183A98}" destId="{9D2216A0-EC2A-2C4C-B2CC-14D71629A831}" srcOrd="1" destOrd="0" presId="urn:microsoft.com/office/officeart/2009/3/layout/HorizontalOrganizationChart"/>
    <dgm:cxn modelId="{16EB9955-8100-F046-9A21-56F91DD68F2F}" type="presParOf" srcId="{9186CC1E-7A1B-2145-BBFC-59CDB2183A98}" destId="{AECCFA75-0DC9-2546-B2B3-B54596BD9826}" srcOrd="2" destOrd="0" presId="urn:microsoft.com/office/officeart/2009/3/layout/HorizontalOrganizationChart"/>
    <dgm:cxn modelId="{9F9D36B3-41C8-0E42-B2D0-9F5959CE8105}" type="presParOf" srcId="{0E8AFD05-C16B-E144-810B-28C74B21F767}" destId="{D3964AEE-95FD-4D4C-AB8C-BE674759737B}" srcOrd="4" destOrd="0" presId="urn:microsoft.com/office/officeart/2009/3/layout/HorizontalOrganizationChart"/>
    <dgm:cxn modelId="{9699C1A7-1F00-214B-9B26-77C1289EF406}" type="presParOf" srcId="{0E8AFD05-C16B-E144-810B-28C74B21F767}" destId="{77E3023D-7515-6442-AF5C-42FD997F4F63}" srcOrd="5" destOrd="0" presId="urn:microsoft.com/office/officeart/2009/3/layout/HorizontalOrganizationChart"/>
    <dgm:cxn modelId="{FF9F3921-C812-6F4F-92D2-0C95095F14DF}" type="presParOf" srcId="{77E3023D-7515-6442-AF5C-42FD997F4F63}" destId="{87B2F04E-8A9F-9748-B513-2BAADEBCF9E9}" srcOrd="0" destOrd="0" presId="urn:microsoft.com/office/officeart/2009/3/layout/HorizontalOrganizationChart"/>
    <dgm:cxn modelId="{EAFAA79D-CFAC-3648-921B-B09866943C87}" type="presParOf" srcId="{87B2F04E-8A9F-9748-B513-2BAADEBCF9E9}" destId="{D7642B92-2FF6-9349-BE88-712DC3352F7F}" srcOrd="0" destOrd="0" presId="urn:microsoft.com/office/officeart/2009/3/layout/HorizontalOrganizationChart"/>
    <dgm:cxn modelId="{E29F515F-DCCA-074E-80A7-05E3088DC38A}" type="presParOf" srcId="{87B2F04E-8A9F-9748-B513-2BAADEBCF9E9}" destId="{7BFDDDB7-B8A2-C24B-B362-A360A8806B69}" srcOrd="1" destOrd="0" presId="urn:microsoft.com/office/officeart/2009/3/layout/HorizontalOrganizationChart"/>
    <dgm:cxn modelId="{14D24898-5BD5-3045-9BFB-157C52C1E348}" type="presParOf" srcId="{77E3023D-7515-6442-AF5C-42FD997F4F63}" destId="{E7CAAA25-37DE-8B47-904C-90F6E3630439}" srcOrd="1" destOrd="0" presId="urn:microsoft.com/office/officeart/2009/3/layout/HorizontalOrganizationChart"/>
    <dgm:cxn modelId="{3D44A9C4-1AA9-2941-AF14-B2589A0F3276}" type="presParOf" srcId="{77E3023D-7515-6442-AF5C-42FD997F4F63}" destId="{FF94B6A2-F6A7-5042-9A91-4938FD616C75}" srcOrd="2" destOrd="0" presId="urn:microsoft.com/office/officeart/2009/3/layout/HorizontalOrganizationChart"/>
    <dgm:cxn modelId="{165A923A-587A-A640-B629-94DC15E44F76}" type="presParOf" srcId="{7470F03E-5BB2-BA47-BEF1-E32687AB73E2}" destId="{A699E05E-8B1C-3D49-A9DD-CDCD669F6936}" srcOrd="2" destOrd="0" presId="urn:microsoft.com/office/officeart/2009/3/layout/HorizontalOrganizationChart"/>
    <dgm:cxn modelId="{6CF4C5F3-D527-8443-82AE-C669A3CA7432}" type="presParOf" srcId="{A699E05E-8B1C-3D49-A9DD-CDCD669F6936}" destId="{7FF03216-436A-3D48-ACDC-CA8201271277}" srcOrd="0" destOrd="0" presId="urn:microsoft.com/office/officeart/2009/3/layout/HorizontalOrganizationChart"/>
    <dgm:cxn modelId="{A9A658C8-EE04-E441-BACA-C831036A8A46}" type="presParOf" srcId="{A699E05E-8B1C-3D49-A9DD-CDCD669F6936}" destId="{F66DF9D5-AB19-034B-AC17-122555E2870F}" srcOrd="1" destOrd="0" presId="urn:microsoft.com/office/officeart/2009/3/layout/HorizontalOrganizationChart"/>
    <dgm:cxn modelId="{30B418F8-4D24-634C-ADCB-8C4CBFB4A949}" type="presParOf" srcId="{F66DF9D5-AB19-034B-AC17-122555E2870F}" destId="{CC7ED181-71F1-B643-93E5-40B9B6233A28}" srcOrd="0" destOrd="0" presId="urn:microsoft.com/office/officeart/2009/3/layout/HorizontalOrganizationChart"/>
    <dgm:cxn modelId="{85182774-1F2D-1346-8213-3E56FDD56DF8}" type="presParOf" srcId="{CC7ED181-71F1-B643-93E5-40B9B6233A28}" destId="{00B3287D-740A-7140-AFC4-4FE481F14BA2}" srcOrd="0" destOrd="0" presId="urn:microsoft.com/office/officeart/2009/3/layout/HorizontalOrganizationChart"/>
    <dgm:cxn modelId="{5DCE3E2B-0284-A64B-8BA5-37D0CD16B33C}" type="presParOf" srcId="{CC7ED181-71F1-B643-93E5-40B9B6233A28}" destId="{FE92B8E4-0F60-8F4E-BAC0-A8FB57CF9AA3}" srcOrd="1" destOrd="0" presId="urn:microsoft.com/office/officeart/2009/3/layout/HorizontalOrganizationChart"/>
    <dgm:cxn modelId="{9B81E0D6-F74A-C848-94A4-856ED78D5E8F}" type="presParOf" srcId="{F66DF9D5-AB19-034B-AC17-122555E2870F}" destId="{AD488F8B-6CF6-BD48-89F8-39F21B32600C}" srcOrd="1" destOrd="0" presId="urn:microsoft.com/office/officeart/2009/3/layout/HorizontalOrganizationChart"/>
    <dgm:cxn modelId="{345FC1D5-5E51-4648-9224-EB709537CB35}" type="presParOf" srcId="{F66DF9D5-AB19-034B-AC17-122555E2870F}" destId="{B221008C-CF55-994A-96F6-77122FE0EC4B}"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B4EB5D4-EB25-784F-BA7F-3BA6AD03F02C}" type="doc">
      <dgm:prSet loTypeId="urn:microsoft.com/office/officeart/2005/8/layout/bProcess3" loCatId="" qsTypeId="urn:microsoft.com/office/officeart/2005/8/quickstyle/simple1" qsCatId="simple" csTypeId="urn:microsoft.com/office/officeart/2005/8/colors/accent1_2" csCatId="accent1" phldr="1"/>
      <dgm:spPr/>
      <dgm:t>
        <a:bodyPr/>
        <a:lstStyle/>
        <a:p>
          <a:endParaRPr lang="en-US"/>
        </a:p>
      </dgm:t>
    </dgm:pt>
    <dgm:pt modelId="{BC6549D5-EBFB-7E44-B256-7F6B5F824DF7}">
      <dgm:prSet phldrT="[Text]"/>
      <dgm:spPr>
        <a:solidFill>
          <a:srgbClr val="FFC000"/>
        </a:solidFill>
      </dgm:spPr>
      <dgm:t>
        <a:bodyPr/>
        <a:lstStyle/>
        <a:p>
          <a:r>
            <a:rPr lang="en-US" dirty="0">
              <a:solidFill>
                <a:schemeClr val="bg1"/>
              </a:solidFill>
            </a:rPr>
            <a:t>Complaint filed against clergy person alleging “sexual harassment” </a:t>
          </a:r>
        </a:p>
        <a:p>
          <a:r>
            <a:rPr lang="en-US" dirty="0">
              <a:solidFill>
                <a:schemeClr val="bg1"/>
              </a:solidFill>
            </a:rPr>
            <a:t>¶ 2702.1(</a:t>
          </a:r>
          <a:r>
            <a:rPr lang="en-US" dirty="0" err="1">
              <a:solidFill>
                <a:schemeClr val="bg1"/>
              </a:solidFill>
            </a:rPr>
            <a:t>i</a:t>
          </a:r>
          <a:r>
            <a:rPr lang="en-US" dirty="0">
              <a:solidFill>
                <a:schemeClr val="bg1"/>
              </a:solidFill>
            </a:rPr>
            <a:t>)</a:t>
          </a:r>
        </a:p>
      </dgm:t>
    </dgm:pt>
    <dgm:pt modelId="{CAABAD62-EEA9-0B42-A5C9-E89DDD794A02}" type="parTrans" cxnId="{0C6553DB-0253-4448-A5DB-91D616F0583D}">
      <dgm:prSet/>
      <dgm:spPr/>
      <dgm:t>
        <a:bodyPr/>
        <a:lstStyle/>
        <a:p>
          <a:endParaRPr lang="en-US"/>
        </a:p>
      </dgm:t>
    </dgm:pt>
    <dgm:pt modelId="{D3BCDFF5-7B33-8E44-B352-B708D4AD1F77}" type="sibTrans" cxnId="{0C6553DB-0253-4448-A5DB-91D616F0583D}">
      <dgm:prSet custT="1"/>
      <dgm:spPr>
        <a:ln w="38100">
          <a:solidFill>
            <a:srgbClr val="7030A0"/>
          </a:solidFill>
        </a:ln>
      </dgm:spPr>
      <dgm:t>
        <a:bodyPr/>
        <a:lstStyle/>
        <a:p>
          <a:endParaRPr lang="en-US" sz="800" b="1"/>
        </a:p>
      </dgm:t>
    </dgm:pt>
    <dgm:pt modelId="{0AD1FAC9-2E7A-C94A-B7D5-6470D9EFF22C}">
      <dgm:prSet phldrT="[Text]"/>
      <dgm:spPr>
        <a:solidFill>
          <a:srgbClr val="FFC000"/>
        </a:solidFill>
      </dgm:spPr>
      <dgm:t>
        <a:bodyPr/>
        <a:lstStyle/>
        <a:p>
          <a:r>
            <a:rPr lang="en-US" dirty="0">
              <a:solidFill>
                <a:schemeClr val="bg1"/>
              </a:solidFill>
            </a:rPr>
            <a:t>Supervisory Response </a:t>
          </a:r>
        </a:p>
        <a:p>
          <a:r>
            <a:rPr lang="en-US" dirty="0">
              <a:solidFill>
                <a:schemeClr val="bg1"/>
              </a:solidFill>
            </a:rPr>
            <a:t>¶ 363.5</a:t>
          </a:r>
        </a:p>
      </dgm:t>
    </dgm:pt>
    <dgm:pt modelId="{FC312BB0-4C29-0A41-BD34-9DB9F6CF5878}" type="parTrans" cxnId="{1BC61536-311D-CE45-85F8-541405B4420A}">
      <dgm:prSet/>
      <dgm:spPr/>
      <dgm:t>
        <a:bodyPr/>
        <a:lstStyle/>
        <a:p>
          <a:endParaRPr lang="en-US"/>
        </a:p>
      </dgm:t>
    </dgm:pt>
    <dgm:pt modelId="{E39C2069-62D3-0F40-B8F7-D87C0DBEC715}" type="sibTrans" cxnId="{1BC61536-311D-CE45-85F8-541405B4420A}">
      <dgm:prSet/>
      <dgm:spPr>
        <a:ln w="38100">
          <a:solidFill>
            <a:srgbClr val="7030A0"/>
          </a:solidFill>
        </a:ln>
      </dgm:spPr>
      <dgm:t>
        <a:bodyPr/>
        <a:lstStyle/>
        <a:p>
          <a:endParaRPr lang="en-US"/>
        </a:p>
      </dgm:t>
    </dgm:pt>
    <dgm:pt modelId="{7BFBFFBA-5A0C-7C44-9224-411D2DB8072A}">
      <dgm:prSet phldrT="[Text]"/>
      <dgm:spPr>
        <a:solidFill>
          <a:srgbClr val="FFC000"/>
        </a:solidFill>
      </dgm:spPr>
      <dgm:t>
        <a:bodyPr/>
        <a:lstStyle/>
        <a:p>
          <a:r>
            <a:rPr lang="en-US" dirty="0">
              <a:solidFill>
                <a:schemeClr val="bg1"/>
              </a:solidFill>
            </a:rPr>
            <a:t>Just Resolution </a:t>
          </a:r>
          <a:r>
            <a:rPr lang="en-US" u="sng" dirty="0">
              <a:solidFill>
                <a:schemeClr val="bg1"/>
              </a:solidFill>
            </a:rPr>
            <a:t>not</a:t>
          </a:r>
          <a:r>
            <a:rPr lang="en-US" dirty="0">
              <a:solidFill>
                <a:schemeClr val="bg1"/>
              </a:solidFill>
            </a:rPr>
            <a:t> achieved within 90 days</a:t>
          </a:r>
        </a:p>
      </dgm:t>
    </dgm:pt>
    <dgm:pt modelId="{2EAB0723-8BFF-D648-A78D-42E5B8C59F15}" type="parTrans" cxnId="{8BE38746-CD2B-7A4E-BBAC-8AEA8B8601B7}">
      <dgm:prSet/>
      <dgm:spPr/>
      <dgm:t>
        <a:bodyPr/>
        <a:lstStyle/>
        <a:p>
          <a:endParaRPr lang="en-US"/>
        </a:p>
      </dgm:t>
    </dgm:pt>
    <dgm:pt modelId="{0BB2CE45-19DB-7946-B1E1-7E2DBCCEDADA}" type="sibTrans" cxnId="{8BE38746-CD2B-7A4E-BBAC-8AEA8B8601B7}">
      <dgm:prSet/>
      <dgm:spPr>
        <a:ln w="38100">
          <a:solidFill>
            <a:srgbClr val="7030A0"/>
          </a:solidFill>
        </a:ln>
      </dgm:spPr>
      <dgm:t>
        <a:bodyPr/>
        <a:lstStyle/>
        <a:p>
          <a:endParaRPr lang="en-US"/>
        </a:p>
      </dgm:t>
    </dgm:pt>
    <dgm:pt modelId="{5B5F7FAA-1865-9741-A38E-755CE82AE67D}">
      <dgm:prSet phldrT="[Text]"/>
      <dgm:spPr>
        <a:solidFill>
          <a:srgbClr val="92D050"/>
        </a:solidFill>
      </dgm:spPr>
      <dgm:t>
        <a:bodyPr/>
        <a:lstStyle/>
        <a:p>
          <a:r>
            <a:rPr lang="en-US" dirty="0">
              <a:solidFill>
                <a:schemeClr val="bg1"/>
              </a:solidFill>
            </a:rPr>
            <a:t>Cabinet requests Involuntary Leave of Absence under ¶ 355</a:t>
          </a:r>
        </a:p>
      </dgm:t>
    </dgm:pt>
    <dgm:pt modelId="{737D1E63-103C-3D48-8AE2-FF8565CA160F}" type="parTrans" cxnId="{7064F006-3F39-0645-9CDE-B9AA731A0242}">
      <dgm:prSet/>
      <dgm:spPr/>
      <dgm:t>
        <a:bodyPr/>
        <a:lstStyle/>
        <a:p>
          <a:endParaRPr lang="en-US"/>
        </a:p>
      </dgm:t>
    </dgm:pt>
    <dgm:pt modelId="{204B9225-DE8A-5A41-94E8-DD9EC3998831}" type="sibTrans" cxnId="{7064F006-3F39-0645-9CDE-B9AA731A0242}">
      <dgm:prSet/>
      <dgm:spPr>
        <a:ln w="38100">
          <a:solidFill>
            <a:srgbClr val="7030A0"/>
          </a:solidFill>
        </a:ln>
      </dgm:spPr>
      <dgm:t>
        <a:bodyPr/>
        <a:lstStyle/>
        <a:p>
          <a:endParaRPr lang="en-US"/>
        </a:p>
      </dgm:t>
    </dgm:pt>
    <dgm:pt modelId="{CAAB8599-B36A-684E-9A66-DB3CB307E02A}">
      <dgm:prSet phldrT="[Text]"/>
      <dgm:spPr>
        <a:solidFill>
          <a:srgbClr val="92D050"/>
        </a:solidFill>
        <a:ln>
          <a:noFill/>
        </a:ln>
      </dgm:spPr>
      <dgm:t>
        <a:bodyPr/>
        <a:lstStyle/>
        <a:p>
          <a:r>
            <a:rPr lang="en-US" dirty="0">
              <a:solidFill>
                <a:schemeClr val="bg1"/>
              </a:solidFill>
            </a:rPr>
            <a:t>CRC conducts hearing to determine if clergy person should be placed on ILOA under ¶ 362.2</a:t>
          </a:r>
        </a:p>
      </dgm:t>
    </dgm:pt>
    <dgm:pt modelId="{49A2ACF4-61E1-BE4B-8D62-CD7CB15A9E7D}" type="parTrans" cxnId="{7CFE0D03-B4E1-9845-B64A-D065F3983890}">
      <dgm:prSet/>
      <dgm:spPr/>
      <dgm:t>
        <a:bodyPr/>
        <a:lstStyle/>
        <a:p>
          <a:endParaRPr lang="en-US"/>
        </a:p>
      </dgm:t>
    </dgm:pt>
    <dgm:pt modelId="{F597C5EF-6404-2F4A-84FA-C7A459294BC0}" type="sibTrans" cxnId="{7CFE0D03-B4E1-9845-B64A-D065F3983890}">
      <dgm:prSet/>
      <dgm:spPr>
        <a:ln w="38100">
          <a:solidFill>
            <a:srgbClr val="7030A0"/>
          </a:solidFill>
        </a:ln>
      </dgm:spPr>
      <dgm:t>
        <a:bodyPr/>
        <a:lstStyle/>
        <a:p>
          <a:endParaRPr lang="en-US"/>
        </a:p>
      </dgm:t>
    </dgm:pt>
    <dgm:pt modelId="{A93931E3-7951-B64B-820A-A24AE3BAEA7D}">
      <dgm:prSet phldrT="[Text]"/>
      <dgm:spPr>
        <a:solidFill>
          <a:srgbClr val="92D050"/>
        </a:solidFill>
      </dgm:spPr>
      <dgm:t>
        <a:bodyPr/>
        <a:lstStyle/>
        <a:p>
          <a:r>
            <a:rPr lang="en-US" dirty="0">
              <a:solidFill>
                <a:schemeClr val="bg1"/>
              </a:solidFill>
            </a:rPr>
            <a:t>ARC conducts mandatory or appellate review</a:t>
          </a:r>
        </a:p>
      </dgm:t>
    </dgm:pt>
    <dgm:pt modelId="{0F7277AE-1235-5941-AF61-E3710E63D892}" type="parTrans" cxnId="{E1BE5321-DB11-F64E-B8C4-DFFCDBB1CA53}">
      <dgm:prSet/>
      <dgm:spPr/>
      <dgm:t>
        <a:bodyPr/>
        <a:lstStyle/>
        <a:p>
          <a:endParaRPr lang="en-US"/>
        </a:p>
      </dgm:t>
    </dgm:pt>
    <dgm:pt modelId="{FA8B9AC8-6C2E-EB47-BB01-3CF9B13D4A1B}" type="sibTrans" cxnId="{E1BE5321-DB11-F64E-B8C4-DFFCDBB1CA53}">
      <dgm:prSet/>
      <dgm:spPr/>
      <dgm:t>
        <a:bodyPr/>
        <a:lstStyle/>
        <a:p>
          <a:endParaRPr lang="en-US"/>
        </a:p>
      </dgm:t>
    </dgm:pt>
    <dgm:pt modelId="{C74B7AD3-8258-054B-A045-338FD2189394}" type="pres">
      <dgm:prSet presAssocID="{EB4EB5D4-EB25-784F-BA7F-3BA6AD03F02C}" presName="Name0" presStyleCnt="0">
        <dgm:presLayoutVars>
          <dgm:dir/>
          <dgm:resizeHandles val="exact"/>
        </dgm:presLayoutVars>
      </dgm:prSet>
      <dgm:spPr/>
    </dgm:pt>
    <dgm:pt modelId="{9BEA0F48-E5A6-9349-B314-0584FE92B582}" type="pres">
      <dgm:prSet presAssocID="{BC6549D5-EBFB-7E44-B256-7F6B5F824DF7}" presName="node" presStyleLbl="node1" presStyleIdx="0" presStyleCnt="6" custLinFactNeighborY="-817">
        <dgm:presLayoutVars>
          <dgm:bulletEnabled val="1"/>
        </dgm:presLayoutVars>
      </dgm:prSet>
      <dgm:spPr/>
    </dgm:pt>
    <dgm:pt modelId="{F029A4BD-ABF9-9241-8AA5-835B911F95F9}" type="pres">
      <dgm:prSet presAssocID="{D3BCDFF5-7B33-8E44-B352-B708D4AD1F77}" presName="sibTrans" presStyleLbl="sibTrans1D1" presStyleIdx="0" presStyleCnt="5"/>
      <dgm:spPr/>
    </dgm:pt>
    <dgm:pt modelId="{48D57801-8B3B-E440-A29A-54912A1E1851}" type="pres">
      <dgm:prSet presAssocID="{D3BCDFF5-7B33-8E44-B352-B708D4AD1F77}" presName="connectorText" presStyleLbl="sibTrans1D1" presStyleIdx="0" presStyleCnt="5"/>
      <dgm:spPr/>
    </dgm:pt>
    <dgm:pt modelId="{47869356-362F-BA4A-902F-69D0D3188C14}" type="pres">
      <dgm:prSet presAssocID="{0AD1FAC9-2E7A-C94A-B7D5-6470D9EFF22C}" presName="node" presStyleLbl="node1" presStyleIdx="1" presStyleCnt="6">
        <dgm:presLayoutVars>
          <dgm:bulletEnabled val="1"/>
        </dgm:presLayoutVars>
      </dgm:prSet>
      <dgm:spPr/>
    </dgm:pt>
    <dgm:pt modelId="{D88181E5-73A6-F241-BA97-0F2CB6455818}" type="pres">
      <dgm:prSet presAssocID="{E39C2069-62D3-0F40-B8F7-D87C0DBEC715}" presName="sibTrans" presStyleLbl="sibTrans1D1" presStyleIdx="1" presStyleCnt="5"/>
      <dgm:spPr/>
    </dgm:pt>
    <dgm:pt modelId="{7091A738-C4C5-B348-8C67-FDBBFAB0FF75}" type="pres">
      <dgm:prSet presAssocID="{E39C2069-62D3-0F40-B8F7-D87C0DBEC715}" presName="connectorText" presStyleLbl="sibTrans1D1" presStyleIdx="1" presStyleCnt="5"/>
      <dgm:spPr/>
    </dgm:pt>
    <dgm:pt modelId="{6B53E84A-C4E3-314E-B202-F330BD500CED}" type="pres">
      <dgm:prSet presAssocID="{7BFBFFBA-5A0C-7C44-9224-411D2DB8072A}" presName="node" presStyleLbl="node1" presStyleIdx="2" presStyleCnt="6">
        <dgm:presLayoutVars>
          <dgm:bulletEnabled val="1"/>
        </dgm:presLayoutVars>
      </dgm:prSet>
      <dgm:spPr/>
    </dgm:pt>
    <dgm:pt modelId="{59EE37FA-9B21-1243-AE67-AA19356024F4}" type="pres">
      <dgm:prSet presAssocID="{0BB2CE45-19DB-7946-B1E1-7E2DBCCEDADA}" presName="sibTrans" presStyleLbl="sibTrans1D1" presStyleIdx="2" presStyleCnt="5"/>
      <dgm:spPr/>
    </dgm:pt>
    <dgm:pt modelId="{C5136CBA-0BE0-8B42-8CC6-5FAD57E4C07C}" type="pres">
      <dgm:prSet presAssocID="{0BB2CE45-19DB-7946-B1E1-7E2DBCCEDADA}" presName="connectorText" presStyleLbl="sibTrans1D1" presStyleIdx="2" presStyleCnt="5"/>
      <dgm:spPr/>
    </dgm:pt>
    <dgm:pt modelId="{817D4FED-1D75-3E4E-9D7D-83ED95CCD647}" type="pres">
      <dgm:prSet presAssocID="{5B5F7FAA-1865-9741-A38E-755CE82AE67D}" presName="node" presStyleLbl="node1" presStyleIdx="3" presStyleCnt="6">
        <dgm:presLayoutVars>
          <dgm:bulletEnabled val="1"/>
        </dgm:presLayoutVars>
      </dgm:prSet>
      <dgm:spPr/>
    </dgm:pt>
    <dgm:pt modelId="{26FC862A-37F8-954B-BAE5-2D15CD779FA7}" type="pres">
      <dgm:prSet presAssocID="{204B9225-DE8A-5A41-94E8-DD9EC3998831}" presName="sibTrans" presStyleLbl="sibTrans1D1" presStyleIdx="3" presStyleCnt="5"/>
      <dgm:spPr/>
    </dgm:pt>
    <dgm:pt modelId="{FEC18480-0280-DA4B-BF93-6ED2BDA9B768}" type="pres">
      <dgm:prSet presAssocID="{204B9225-DE8A-5A41-94E8-DD9EC3998831}" presName="connectorText" presStyleLbl="sibTrans1D1" presStyleIdx="3" presStyleCnt="5"/>
      <dgm:spPr/>
    </dgm:pt>
    <dgm:pt modelId="{3A9FA46F-97DD-DF4C-A30C-BFC05172A341}" type="pres">
      <dgm:prSet presAssocID="{CAAB8599-B36A-684E-9A66-DB3CB307E02A}" presName="node" presStyleLbl="node1" presStyleIdx="4" presStyleCnt="6">
        <dgm:presLayoutVars>
          <dgm:bulletEnabled val="1"/>
        </dgm:presLayoutVars>
      </dgm:prSet>
      <dgm:spPr/>
    </dgm:pt>
    <dgm:pt modelId="{79B7D446-CCCD-AD47-868C-42AE5533933F}" type="pres">
      <dgm:prSet presAssocID="{F597C5EF-6404-2F4A-84FA-C7A459294BC0}" presName="sibTrans" presStyleLbl="sibTrans1D1" presStyleIdx="4" presStyleCnt="5"/>
      <dgm:spPr/>
    </dgm:pt>
    <dgm:pt modelId="{2E3892C8-C52B-4246-A868-388AF20A937D}" type="pres">
      <dgm:prSet presAssocID="{F597C5EF-6404-2F4A-84FA-C7A459294BC0}" presName="connectorText" presStyleLbl="sibTrans1D1" presStyleIdx="4" presStyleCnt="5"/>
      <dgm:spPr/>
    </dgm:pt>
    <dgm:pt modelId="{174723FD-D836-D449-81F6-081A1C1EDA2B}" type="pres">
      <dgm:prSet presAssocID="{A93931E3-7951-B64B-820A-A24AE3BAEA7D}" presName="node" presStyleLbl="node1" presStyleIdx="5" presStyleCnt="6">
        <dgm:presLayoutVars>
          <dgm:bulletEnabled val="1"/>
        </dgm:presLayoutVars>
      </dgm:prSet>
      <dgm:spPr/>
    </dgm:pt>
  </dgm:ptLst>
  <dgm:cxnLst>
    <dgm:cxn modelId="{D4573E00-09E8-104B-8110-13274A186CAC}" type="presOf" srcId="{E39C2069-62D3-0F40-B8F7-D87C0DBEC715}" destId="{D88181E5-73A6-F241-BA97-0F2CB6455818}" srcOrd="0" destOrd="0" presId="urn:microsoft.com/office/officeart/2005/8/layout/bProcess3"/>
    <dgm:cxn modelId="{7CFE0D03-B4E1-9845-B64A-D065F3983890}" srcId="{EB4EB5D4-EB25-784F-BA7F-3BA6AD03F02C}" destId="{CAAB8599-B36A-684E-9A66-DB3CB307E02A}" srcOrd="4" destOrd="0" parTransId="{49A2ACF4-61E1-BE4B-8D62-CD7CB15A9E7D}" sibTransId="{F597C5EF-6404-2F4A-84FA-C7A459294BC0}"/>
    <dgm:cxn modelId="{7064F006-3F39-0645-9CDE-B9AA731A0242}" srcId="{EB4EB5D4-EB25-784F-BA7F-3BA6AD03F02C}" destId="{5B5F7FAA-1865-9741-A38E-755CE82AE67D}" srcOrd="3" destOrd="0" parTransId="{737D1E63-103C-3D48-8AE2-FF8565CA160F}" sibTransId="{204B9225-DE8A-5A41-94E8-DD9EC3998831}"/>
    <dgm:cxn modelId="{7EB07107-5703-1749-9101-EE7A2C516171}" type="presOf" srcId="{BC6549D5-EBFB-7E44-B256-7F6B5F824DF7}" destId="{9BEA0F48-E5A6-9349-B314-0584FE92B582}" srcOrd="0" destOrd="0" presId="urn:microsoft.com/office/officeart/2005/8/layout/bProcess3"/>
    <dgm:cxn modelId="{D5C1390E-D713-7843-9A20-B1AFD1887F7C}" type="presOf" srcId="{204B9225-DE8A-5A41-94E8-DD9EC3998831}" destId="{FEC18480-0280-DA4B-BF93-6ED2BDA9B768}" srcOrd="1" destOrd="0" presId="urn:microsoft.com/office/officeart/2005/8/layout/bProcess3"/>
    <dgm:cxn modelId="{E1BE5321-DB11-F64E-B8C4-DFFCDBB1CA53}" srcId="{EB4EB5D4-EB25-784F-BA7F-3BA6AD03F02C}" destId="{A93931E3-7951-B64B-820A-A24AE3BAEA7D}" srcOrd="5" destOrd="0" parTransId="{0F7277AE-1235-5941-AF61-E3710E63D892}" sibTransId="{FA8B9AC8-6C2E-EB47-BB01-3CF9B13D4A1B}"/>
    <dgm:cxn modelId="{71508829-7C31-1D48-BDA6-FA61F774166F}" type="presOf" srcId="{CAAB8599-B36A-684E-9A66-DB3CB307E02A}" destId="{3A9FA46F-97DD-DF4C-A30C-BFC05172A341}" srcOrd="0" destOrd="0" presId="urn:microsoft.com/office/officeart/2005/8/layout/bProcess3"/>
    <dgm:cxn modelId="{D6BD872F-F8D9-0649-BAF8-E349BF6BD4F4}" type="presOf" srcId="{D3BCDFF5-7B33-8E44-B352-B708D4AD1F77}" destId="{F029A4BD-ABF9-9241-8AA5-835B911F95F9}" srcOrd="0" destOrd="0" presId="urn:microsoft.com/office/officeart/2005/8/layout/bProcess3"/>
    <dgm:cxn modelId="{1BC61536-311D-CE45-85F8-541405B4420A}" srcId="{EB4EB5D4-EB25-784F-BA7F-3BA6AD03F02C}" destId="{0AD1FAC9-2E7A-C94A-B7D5-6470D9EFF22C}" srcOrd="1" destOrd="0" parTransId="{FC312BB0-4C29-0A41-BD34-9DB9F6CF5878}" sibTransId="{E39C2069-62D3-0F40-B8F7-D87C0DBEC715}"/>
    <dgm:cxn modelId="{2127FF3E-32C2-C44F-8DE9-026C7320BCBA}" type="presOf" srcId="{A93931E3-7951-B64B-820A-A24AE3BAEA7D}" destId="{174723FD-D836-D449-81F6-081A1C1EDA2B}" srcOrd="0" destOrd="0" presId="urn:microsoft.com/office/officeart/2005/8/layout/bProcess3"/>
    <dgm:cxn modelId="{DDB27143-E94A-F143-96A0-B7372CDD834A}" type="presOf" srcId="{F597C5EF-6404-2F4A-84FA-C7A459294BC0}" destId="{79B7D446-CCCD-AD47-868C-42AE5533933F}" srcOrd="0" destOrd="0" presId="urn:microsoft.com/office/officeart/2005/8/layout/bProcess3"/>
    <dgm:cxn modelId="{8BE38746-CD2B-7A4E-BBAC-8AEA8B8601B7}" srcId="{EB4EB5D4-EB25-784F-BA7F-3BA6AD03F02C}" destId="{7BFBFFBA-5A0C-7C44-9224-411D2DB8072A}" srcOrd="2" destOrd="0" parTransId="{2EAB0723-8BFF-D648-A78D-42E5B8C59F15}" sibTransId="{0BB2CE45-19DB-7946-B1E1-7E2DBCCEDADA}"/>
    <dgm:cxn modelId="{E41D844D-E539-8744-9F94-4290F26650DB}" type="presOf" srcId="{E39C2069-62D3-0F40-B8F7-D87C0DBEC715}" destId="{7091A738-C4C5-B348-8C67-FDBBFAB0FF75}" srcOrd="1" destOrd="0" presId="urn:microsoft.com/office/officeart/2005/8/layout/bProcess3"/>
    <dgm:cxn modelId="{EC172B4E-DBA5-8240-84CE-893497E6F282}" type="presOf" srcId="{D3BCDFF5-7B33-8E44-B352-B708D4AD1F77}" destId="{48D57801-8B3B-E440-A29A-54912A1E1851}" srcOrd="1" destOrd="0" presId="urn:microsoft.com/office/officeart/2005/8/layout/bProcess3"/>
    <dgm:cxn modelId="{55154F4E-E5E1-D14D-B1E0-5A807570C096}" type="presOf" srcId="{204B9225-DE8A-5A41-94E8-DD9EC3998831}" destId="{26FC862A-37F8-954B-BAE5-2D15CD779FA7}" srcOrd="0" destOrd="0" presId="urn:microsoft.com/office/officeart/2005/8/layout/bProcess3"/>
    <dgm:cxn modelId="{6A7D6B4E-58CC-3847-AB74-D0BA53F6199A}" type="presOf" srcId="{5B5F7FAA-1865-9741-A38E-755CE82AE67D}" destId="{817D4FED-1D75-3E4E-9D7D-83ED95CCD647}" srcOrd="0" destOrd="0" presId="urn:microsoft.com/office/officeart/2005/8/layout/bProcess3"/>
    <dgm:cxn modelId="{597BC756-7B91-334D-8F65-5D2567D3011B}" type="presOf" srcId="{0BB2CE45-19DB-7946-B1E1-7E2DBCCEDADA}" destId="{C5136CBA-0BE0-8B42-8CC6-5FAD57E4C07C}" srcOrd="1" destOrd="0" presId="urn:microsoft.com/office/officeart/2005/8/layout/bProcess3"/>
    <dgm:cxn modelId="{85794682-3F89-FA45-BF6D-F520DCE6F538}" type="presOf" srcId="{7BFBFFBA-5A0C-7C44-9224-411D2DB8072A}" destId="{6B53E84A-C4E3-314E-B202-F330BD500CED}" srcOrd="0" destOrd="0" presId="urn:microsoft.com/office/officeart/2005/8/layout/bProcess3"/>
    <dgm:cxn modelId="{D8E0428A-8D08-8E48-86B5-3774AA33B46F}" type="presOf" srcId="{EB4EB5D4-EB25-784F-BA7F-3BA6AD03F02C}" destId="{C74B7AD3-8258-054B-A045-338FD2189394}" srcOrd="0" destOrd="0" presId="urn:microsoft.com/office/officeart/2005/8/layout/bProcess3"/>
    <dgm:cxn modelId="{7A315B92-10C4-F344-9237-C71CF549923B}" type="presOf" srcId="{0AD1FAC9-2E7A-C94A-B7D5-6470D9EFF22C}" destId="{47869356-362F-BA4A-902F-69D0D3188C14}" srcOrd="0" destOrd="0" presId="urn:microsoft.com/office/officeart/2005/8/layout/bProcess3"/>
    <dgm:cxn modelId="{AD2B42A3-C620-D747-9632-A1C759053791}" type="presOf" srcId="{0BB2CE45-19DB-7946-B1E1-7E2DBCCEDADA}" destId="{59EE37FA-9B21-1243-AE67-AA19356024F4}" srcOrd="0" destOrd="0" presId="urn:microsoft.com/office/officeart/2005/8/layout/bProcess3"/>
    <dgm:cxn modelId="{E59B2EB1-970F-B146-A70F-D580580F03CB}" type="presOf" srcId="{F597C5EF-6404-2F4A-84FA-C7A459294BC0}" destId="{2E3892C8-C52B-4246-A868-388AF20A937D}" srcOrd="1" destOrd="0" presId="urn:microsoft.com/office/officeart/2005/8/layout/bProcess3"/>
    <dgm:cxn modelId="{0C6553DB-0253-4448-A5DB-91D616F0583D}" srcId="{EB4EB5D4-EB25-784F-BA7F-3BA6AD03F02C}" destId="{BC6549D5-EBFB-7E44-B256-7F6B5F824DF7}" srcOrd="0" destOrd="0" parTransId="{CAABAD62-EEA9-0B42-A5C9-E89DDD794A02}" sibTransId="{D3BCDFF5-7B33-8E44-B352-B708D4AD1F77}"/>
    <dgm:cxn modelId="{26AD62C8-F8A9-8045-9A48-F090F0FD1569}" type="presParOf" srcId="{C74B7AD3-8258-054B-A045-338FD2189394}" destId="{9BEA0F48-E5A6-9349-B314-0584FE92B582}" srcOrd="0" destOrd="0" presId="urn:microsoft.com/office/officeart/2005/8/layout/bProcess3"/>
    <dgm:cxn modelId="{D95641E9-2DCB-2F47-B528-97C4C9107DBF}" type="presParOf" srcId="{C74B7AD3-8258-054B-A045-338FD2189394}" destId="{F029A4BD-ABF9-9241-8AA5-835B911F95F9}" srcOrd="1" destOrd="0" presId="urn:microsoft.com/office/officeart/2005/8/layout/bProcess3"/>
    <dgm:cxn modelId="{23F4C8FC-52FD-704E-9A1D-AEABE6F2D505}" type="presParOf" srcId="{F029A4BD-ABF9-9241-8AA5-835B911F95F9}" destId="{48D57801-8B3B-E440-A29A-54912A1E1851}" srcOrd="0" destOrd="0" presId="urn:microsoft.com/office/officeart/2005/8/layout/bProcess3"/>
    <dgm:cxn modelId="{7B53BB3C-0829-D541-A998-A06968027667}" type="presParOf" srcId="{C74B7AD3-8258-054B-A045-338FD2189394}" destId="{47869356-362F-BA4A-902F-69D0D3188C14}" srcOrd="2" destOrd="0" presId="urn:microsoft.com/office/officeart/2005/8/layout/bProcess3"/>
    <dgm:cxn modelId="{C73D850D-27C9-F647-AFFE-FB28B213B37D}" type="presParOf" srcId="{C74B7AD3-8258-054B-A045-338FD2189394}" destId="{D88181E5-73A6-F241-BA97-0F2CB6455818}" srcOrd="3" destOrd="0" presId="urn:microsoft.com/office/officeart/2005/8/layout/bProcess3"/>
    <dgm:cxn modelId="{81D0F594-A5DE-E746-B87B-12E24DC76B90}" type="presParOf" srcId="{D88181E5-73A6-F241-BA97-0F2CB6455818}" destId="{7091A738-C4C5-B348-8C67-FDBBFAB0FF75}" srcOrd="0" destOrd="0" presId="urn:microsoft.com/office/officeart/2005/8/layout/bProcess3"/>
    <dgm:cxn modelId="{7C227A45-FDA8-DF4D-BBE3-4CC328B84EFA}" type="presParOf" srcId="{C74B7AD3-8258-054B-A045-338FD2189394}" destId="{6B53E84A-C4E3-314E-B202-F330BD500CED}" srcOrd="4" destOrd="0" presId="urn:microsoft.com/office/officeart/2005/8/layout/bProcess3"/>
    <dgm:cxn modelId="{28687835-8A1F-4041-973B-EF9032B146CB}" type="presParOf" srcId="{C74B7AD3-8258-054B-A045-338FD2189394}" destId="{59EE37FA-9B21-1243-AE67-AA19356024F4}" srcOrd="5" destOrd="0" presId="urn:microsoft.com/office/officeart/2005/8/layout/bProcess3"/>
    <dgm:cxn modelId="{5B1337BC-DF30-DC41-BC3F-FF65FA09CA6C}" type="presParOf" srcId="{59EE37FA-9B21-1243-AE67-AA19356024F4}" destId="{C5136CBA-0BE0-8B42-8CC6-5FAD57E4C07C}" srcOrd="0" destOrd="0" presId="urn:microsoft.com/office/officeart/2005/8/layout/bProcess3"/>
    <dgm:cxn modelId="{AB08C147-6611-1D43-87F2-C4C58B56AD56}" type="presParOf" srcId="{C74B7AD3-8258-054B-A045-338FD2189394}" destId="{817D4FED-1D75-3E4E-9D7D-83ED95CCD647}" srcOrd="6" destOrd="0" presId="urn:microsoft.com/office/officeart/2005/8/layout/bProcess3"/>
    <dgm:cxn modelId="{7CF599A7-4C5F-9A4C-90DB-5FB0FEC9077A}" type="presParOf" srcId="{C74B7AD3-8258-054B-A045-338FD2189394}" destId="{26FC862A-37F8-954B-BAE5-2D15CD779FA7}" srcOrd="7" destOrd="0" presId="urn:microsoft.com/office/officeart/2005/8/layout/bProcess3"/>
    <dgm:cxn modelId="{F3642A8A-421E-B549-9120-D970434AAADF}" type="presParOf" srcId="{26FC862A-37F8-954B-BAE5-2D15CD779FA7}" destId="{FEC18480-0280-DA4B-BF93-6ED2BDA9B768}" srcOrd="0" destOrd="0" presId="urn:microsoft.com/office/officeart/2005/8/layout/bProcess3"/>
    <dgm:cxn modelId="{AFD74703-4A85-7543-BFAB-8E556636F518}" type="presParOf" srcId="{C74B7AD3-8258-054B-A045-338FD2189394}" destId="{3A9FA46F-97DD-DF4C-A30C-BFC05172A341}" srcOrd="8" destOrd="0" presId="urn:microsoft.com/office/officeart/2005/8/layout/bProcess3"/>
    <dgm:cxn modelId="{EB2A3085-5CA4-3646-BFEB-DD36741020C5}" type="presParOf" srcId="{C74B7AD3-8258-054B-A045-338FD2189394}" destId="{79B7D446-CCCD-AD47-868C-42AE5533933F}" srcOrd="9" destOrd="0" presId="urn:microsoft.com/office/officeart/2005/8/layout/bProcess3"/>
    <dgm:cxn modelId="{BE0DCD43-1BF5-D747-9228-5C57F2DBD507}" type="presParOf" srcId="{79B7D446-CCCD-AD47-868C-42AE5533933F}" destId="{2E3892C8-C52B-4246-A868-388AF20A937D}" srcOrd="0" destOrd="0" presId="urn:microsoft.com/office/officeart/2005/8/layout/bProcess3"/>
    <dgm:cxn modelId="{5DE24B13-F12F-3244-B284-F807A46CC77E}" type="presParOf" srcId="{C74B7AD3-8258-054B-A045-338FD2189394}" destId="{174723FD-D836-D449-81F6-081A1C1EDA2B}" srcOrd="1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20F17C-3303-DD4D-9A16-4BB1A386FFE4}">
      <dsp:nvSpPr>
        <dsp:cNvPr id="0" name=""/>
        <dsp:cNvSpPr/>
      </dsp:nvSpPr>
      <dsp:spPr>
        <a:xfrm>
          <a:off x="4457699" y="2123528"/>
          <a:ext cx="3153855" cy="547363"/>
        </a:xfrm>
        <a:custGeom>
          <a:avLst/>
          <a:gdLst/>
          <a:ahLst/>
          <a:cxnLst/>
          <a:rect l="0" t="0" r="0" b="0"/>
          <a:pathLst>
            <a:path>
              <a:moveTo>
                <a:pt x="0" y="0"/>
              </a:moveTo>
              <a:lnTo>
                <a:pt x="0" y="273681"/>
              </a:lnTo>
              <a:lnTo>
                <a:pt x="3153855" y="273681"/>
              </a:lnTo>
              <a:lnTo>
                <a:pt x="3153855" y="54736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D61803-34A9-DA4D-B159-5A0A0D6ECE9F}">
      <dsp:nvSpPr>
        <dsp:cNvPr id="0" name=""/>
        <dsp:cNvSpPr/>
      </dsp:nvSpPr>
      <dsp:spPr>
        <a:xfrm>
          <a:off x="4411980" y="2123528"/>
          <a:ext cx="91440" cy="547363"/>
        </a:xfrm>
        <a:custGeom>
          <a:avLst/>
          <a:gdLst/>
          <a:ahLst/>
          <a:cxnLst/>
          <a:rect l="0" t="0" r="0" b="0"/>
          <a:pathLst>
            <a:path>
              <a:moveTo>
                <a:pt x="45720" y="0"/>
              </a:moveTo>
              <a:lnTo>
                <a:pt x="45720" y="54736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DFC686-BEC4-224D-9699-A695F1A94159}">
      <dsp:nvSpPr>
        <dsp:cNvPr id="0" name=""/>
        <dsp:cNvSpPr/>
      </dsp:nvSpPr>
      <dsp:spPr>
        <a:xfrm>
          <a:off x="1303844" y="2123528"/>
          <a:ext cx="3153855" cy="547363"/>
        </a:xfrm>
        <a:custGeom>
          <a:avLst/>
          <a:gdLst/>
          <a:ahLst/>
          <a:cxnLst/>
          <a:rect l="0" t="0" r="0" b="0"/>
          <a:pathLst>
            <a:path>
              <a:moveTo>
                <a:pt x="3153855" y="0"/>
              </a:moveTo>
              <a:lnTo>
                <a:pt x="3153855" y="273681"/>
              </a:lnTo>
              <a:lnTo>
                <a:pt x="0" y="273681"/>
              </a:lnTo>
              <a:lnTo>
                <a:pt x="0" y="54736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099DA2-1DF1-3B46-8C15-602C19C7A63E}">
      <dsp:nvSpPr>
        <dsp:cNvPr id="0" name=""/>
        <dsp:cNvSpPr/>
      </dsp:nvSpPr>
      <dsp:spPr>
        <a:xfrm>
          <a:off x="3154453" y="820282"/>
          <a:ext cx="2606492" cy="1303246"/>
        </a:xfrm>
        <a:prstGeom prst="rect">
          <a:avLst/>
        </a:prstGeom>
        <a:solidFill>
          <a:schemeClr val="accent1"/>
        </a:solidFill>
        <a:ln w="25400" cap="rnd"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en-US" sz="4000" kern="1200" dirty="0"/>
            <a:t>“Referral”    </a:t>
          </a:r>
          <a:r>
            <a:rPr lang="en-US" sz="1800" kern="1200" dirty="0"/>
            <a:t>has three meanings in the </a:t>
          </a:r>
          <a:r>
            <a:rPr lang="en-US" sz="1800" i="1" kern="1200" dirty="0"/>
            <a:t>Discipline</a:t>
          </a:r>
          <a:r>
            <a:rPr lang="en-US" sz="1800" i="0" kern="1200" dirty="0"/>
            <a:t>:</a:t>
          </a:r>
          <a:endParaRPr lang="en-US" sz="2400" i="1" kern="1200" dirty="0"/>
        </a:p>
      </dsp:txBody>
      <dsp:txXfrm>
        <a:off x="3154453" y="820282"/>
        <a:ext cx="2606492" cy="1303246"/>
      </dsp:txXfrm>
    </dsp:sp>
    <dsp:sp modelId="{BD2A021D-0361-7E4E-820F-88C104BAC267}">
      <dsp:nvSpPr>
        <dsp:cNvPr id="0" name=""/>
        <dsp:cNvSpPr/>
      </dsp:nvSpPr>
      <dsp:spPr>
        <a:xfrm>
          <a:off x="598" y="2670892"/>
          <a:ext cx="2606492" cy="1303246"/>
        </a:xfrm>
        <a:prstGeom prst="rect">
          <a:avLst/>
        </a:prstGeom>
        <a:solidFill>
          <a:srgbClr val="00B0F0"/>
        </a:solidFill>
        <a:ln w="25400"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Referral to Counsel for the Church                   </a:t>
          </a:r>
          <a:r>
            <a:rPr lang="en-US" sz="1600" kern="1200" dirty="0"/>
            <a:t>¶¶ </a:t>
          </a:r>
          <a:r>
            <a:rPr lang="en-US" sz="1600" kern="1200" dirty="0">
              <a:solidFill>
                <a:schemeClr val="bg1"/>
              </a:solidFill>
            </a:rPr>
            <a:t>363.5(f)(3), </a:t>
          </a:r>
          <a:r>
            <a:rPr kumimoji="0" lang="en-VN" sz="1600" b="0" i="0" u="none" strike="noStrike" kern="1200" cap="none" spc="0" normalizeH="0" baseline="0" noProof="0" dirty="0">
              <a:ln>
                <a:noFill/>
              </a:ln>
              <a:solidFill>
                <a:prstClr val="white"/>
              </a:solidFill>
              <a:effectLst/>
              <a:uLnTx/>
              <a:uFillTx/>
              <a:latin typeface="Century Gothic" panose="020B0502020202020204"/>
              <a:ea typeface="+mn-ea"/>
              <a:cs typeface="+mn-cs"/>
            </a:rPr>
            <a:t>2704.2 </a:t>
          </a:r>
          <a:endParaRPr lang="en-US" sz="2000" kern="1200" dirty="0"/>
        </a:p>
      </dsp:txBody>
      <dsp:txXfrm>
        <a:off x="598" y="2670892"/>
        <a:ext cx="2606492" cy="1303246"/>
      </dsp:txXfrm>
    </dsp:sp>
    <dsp:sp modelId="{EBA8BDDF-7B37-5648-8066-E173F0C2162A}">
      <dsp:nvSpPr>
        <dsp:cNvPr id="0" name=""/>
        <dsp:cNvSpPr/>
      </dsp:nvSpPr>
      <dsp:spPr>
        <a:xfrm>
          <a:off x="3154453" y="2670892"/>
          <a:ext cx="2606492" cy="1303246"/>
        </a:xfrm>
        <a:prstGeom prst="rect">
          <a:avLst/>
        </a:prstGeom>
        <a:solidFill>
          <a:srgbClr val="92D050"/>
        </a:solidFill>
        <a:ln w="25400"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Referral to BOM/CRC                </a:t>
          </a:r>
          <a:r>
            <a:rPr lang="en-US" sz="1400" kern="1200" dirty="0"/>
            <a:t>¶¶ 355.2(a), 364</a:t>
          </a:r>
          <a:endParaRPr lang="en-US" sz="2000" kern="1200" dirty="0"/>
        </a:p>
      </dsp:txBody>
      <dsp:txXfrm>
        <a:off x="3154453" y="2670892"/>
        <a:ext cx="2606492" cy="1303246"/>
      </dsp:txXfrm>
    </dsp:sp>
    <dsp:sp modelId="{ED7997FD-ABBE-2042-9573-87EF5F87977B}">
      <dsp:nvSpPr>
        <dsp:cNvPr id="0" name=""/>
        <dsp:cNvSpPr/>
      </dsp:nvSpPr>
      <dsp:spPr>
        <a:xfrm>
          <a:off x="6308309" y="2670892"/>
          <a:ext cx="2606492" cy="1303246"/>
        </a:xfrm>
        <a:prstGeom prst="rect">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rPr>
            <a:t>Referral to Committee on Investigation              </a:t>
          </a:r>
          <a:r>
            <a:rPr lang="en-US" sz="1800" kern="1200" dirty="0">
              <a:solidFill>
                <a:schemeClr val="bg1"/>
              </a:solidFill>
            </a:rPr>
            <a:t>¶¶ 2704.2, 2705</a:t>
          </a:r>
          <a:endParaRPr lang="en-US" sz="2000" kern="1200" dirty="0"/>
        </a:p>
      </dsp:txBody>
      <dsp:txXfrm>
        <a:off x="6308309" y="2670892"/>
        <a:ext cx="2606492" cy="13032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81289C-45E9-D045-8595-60E0297D06E1}">
      <dsp:nvSpPr>
        <dsp:cNvPr id="0" name=""/>
        <dsp:cNvSpPr/>
      </dsp:nvSpPr>
      <dsp:spPr>
        <a:xfrm>
          <a:off x="2189" y="1255261"/>
          <a:ext cx="2230790" cy="1115395"/>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Referral to Counsel for the Church</a:t>
          </a:r>
        </a:p>
      </dsp:txBody>
      <dsp:txXfrm>
        <a:off x="34858" y="1287930"/>
        <a:ext cx="2165452" cy="1050057"/>
      </dsp:txXfrm>
    </dsp:sp>
    <dsp:sp modelId="{16174F8D-FBDD-D644-A9D6-20C2CD0BB6C4}">
      <dsp:nvSpPr>
        <dsp:cNvPr id="0" name=""/>
        <dsp:cNvSpPr/>
      </dsp:nvSpPr>
      <dsp:spPr>
        <a:xfrm>
          <a:off x="2232979" y="1785273"/>
          <a:ext cx="892316" cy="55371"/>
        </a:xfrm>
        <a:custGeom>
          <a:avLst/>
          <a:gdLst/>
          <a:ahLst/>
          <a:cxnLst/>
          <a:rect l="0" t="0" r="0" b="0"/>
          <a:pathLst>
            <a:path>
              <a:moveTo>
                <a:pt x="0" y="27685"/>
              </a:moveTo>
              <a:lnTo>
                <a:pt x="892316" y="27685"/>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56830" y="1790651"/>
        <a:ext cx="44615" cy="44615"/>
      </dsp:txXfrm>
    </dsp:sp>
    <dsp:sp modelId="{4BE27753-268C-CB46-BB77-C509428FD807}">
      <dsp:nvSpPr>
        <dsp:cNvPr id="0" name=""/>
        <dsp:cNvSpPr/>
      </dsp:nvSpPr>
      <dsp:spPr>
        <a:xfrm>
          <a:off x="3125295" y="1255261"/>
          <a:ext cx="2230790" cy="1115395"/>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Counsel for the Church reviews complaint and</a:t>
          </a:r>
        </a:p>
      </dsp:txBody>
      <dsp:txXfrm>
        <a:off x="3157964" y="1287930"/>
        <a:ext cx="2165452" cy="1050057"/>
      </dsp:txXfrm>
    </dsp:sp>
    <dsp:sp modelId="{F6F60EAB-0362-1A4C-9888-93D46F863405}">
      <dsp:nvSpPr>
        <dsp:cNvPr id="0" name=""/>
        <dsp:cNvSpPr/>
      </dsp:nvSpPr>
      <dsp:spPr>
        <a:xfrm rot="19457599">
          <a:off x="5252798" y="1464597"/>
          <a:ext cx="1098890" cy="55371"/>
        </a:xfrm>
        <a:custGeom>
          <a:avLst/>
          <a:gdLst/>
          <a:ahLst/>
          <a:cxnLst/>
          <a:rect l="0" t="0" r="0" b="0"/>
          <a:pathLst>
            <a:path>
              <a:moveTo>
                <a:pt x="0" y="27685"/>
              </a:moveTo>
              <a:lnTo>
                <a:pt x="1098890" y="27685"/>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774771" y="1464811"/>
        <a:ext cx="54944" cy="54944"/>
      </dsp:txXfrm>
    </dsp:sp>
    <dsp:sp modelId="{96AAB5F4-14DC-CF48-B5FC-4D5708C32B22}">
      <dsp:nvSpPr>
        <dsp:cNvPr id="0" name=""/>
        <dsp:cNvSpPr/>
      </dsp:nvSpPr>
      <dsp:spPr>
        <a:xfrm>
          <a:off x="6248402" y="613909"/>
          <a:ext cx="2230790" cy="1115395"/>
        </a:xfrm>
        <a:prstGeom prst="roundRect">
          <a:avLst>
            <a:gd name="adj" fmla="val 10000"/>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submits Judicial Complaint to COI within </a:t>
          </a:r>
          <a:r>
            <a:rPr lang="en-US" sz="1900" b="1" kern="1200" dirty="0"/>
            <a:t>180 days</a:t>
          </a:r>
        </a:p>
      </dsp:txBody>
      <dsp:txXfrm>
        <a:off x="6281071" y="646578"/>
        <a:ext cx="2165452" cy="1050057"/>
      </dsp:txXfrm>
    </dsp:sp>
    <dsp:sp modelId="{E47DCB07-A46D-FE4C-8907-BACE20F2B622}">
      <dsp:nvSpPr>
        <dsp:cNvPr id="0" name=""/>
        <dsp:cNvSpPr/>
      </dsp:nvSpPr>
      <dsp:spPr>
        <a:xfrm rot="2142401">
          <a:off x="5252798" y="2105950"/>
          <a:ext cx="1098890" cy="55371"/>
        </a:xfrm>
        <a:custGeom>
          <a:avLst/>
          <a:gdLst/>
          <a:ahLst/>
          <a:cxnLst/>
          <a:rect l="0" t="0" r="0" b="0"/>
          <a:pathLst>
            <a:path>
              <a:moveTo>
                <a:pt x="0" y="27685"/>
              </a:moveTo>
              <a:lnTo>
                <a:pt x="1098890" y="27685"/>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774771" y="2106163"/>
        <a:ext cx="54944" cy="54944"/>
      </dsp:txXfrm>
    </dsp:sp>
    <dsp:sp modelId="{0D2CFE8E-7C62-6642-B4E9-24DA8DFA2C6E}">
      <dsp:nvSpPr>
        <dsp:cNvPr id="0" name=""/>
        <dsp:cNvSpPr/>
      </dsp:nvSpPr>
      <dsp:spPr>
        <a:xfrm>
          <a:off x="6248402" y="1896614"/>
          <a:ext cx="2230790" cy="1115395"/>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or refers case back to Bishop</a:t>
          </a:r>
        </a:p>
      </dsp:txBody>
      <dsp:txXfrm>
        <a:off x="6281071" y="1929283"/>
        <a:ext cx="2165452" cy="10500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F03216-436A-3D48-ACDC-CA8201271277}">
      <dsp:nvSpPr>
        <dsp:cNvPr id="0" name=""/>
        <dsp:cNvSpPr/>
      </dsp:nvSpPr>
      <dsp:spPr>
        <a:xfrm>
          <a:off x="2623632" y="1725369"/>
          <a:ext cx="1834067" cy="302876"/>
        </a:xfrm>
        <a:custGeom>
          <a:avLst/>
          <a:gdLst/>
          <a:ahLst/>
          <a:cxnLst/>
          <a:rect l="0" t="0" r="0" b="0"/>
          <a:pathLst>
            <a:path>
              <a:moveTo>
                <a:pt x="0" y="302876"/>
              </a:moveTo>
              <a:lnTo>
                <a:pt x="1834067" y="302876"/>
              </a:lnTo>
              <a:lnTo>
                <a:pt x="1834067"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964AEE-95FD-4D4C-AB8C-BE674759737B}">
      <dsp:nvSpPr>
        <dsp:cNvPr id="0" name=""/>
        <dsp:cNvSpPr/>
      </dsp:nvSpPr>
      <dsp:spPr>
        <a:xfrm>
          <a:off x="2623632" y="2028245"/>
          <a:ext cx="3668134" cy="987520"/>
        </a:xfrm>
        <a:custGeom>
          <a:avLst/>
          <a:gdLst/>
          <a:ahLst/>
          <a:cxnLst/>
          <a:rect l="0" t="0" r="0" b="0"/>
          <a:pathLst>
            <a:path>
              <a:moveTo>
                <a:pt x="0" y="0"/>
              </a:moveTo>
              <a:lnTo>
                <a:pt x="3406124" y="0"/>
              </a:lnTo>
              <a:lnTo>
                <a:pt x="3406124" y="987520"/>
              </a:lnTo>
              <a:lnTo>
                <a:pt x="3668134" y="98752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1122D-9327-3844-8AF7-8C74EBDA87AE}">
      <dsp:nvSpPr>
        <dsp:cNvPr id="0" name=""/>
        <dsp:cNvSpPr/>
      </dsp:nvSpPr>
      <dsp:spPr>
        <a:xfrm>
          <a:off x="2623632" y="1889125"/>
          <a:ext cx="3668134" cy="139120"/>
        </a:xfrm>
        <a:custGeom>
          <a:avLst/>
          <a:gdLst/>
          <a:ahLst/>
          <a:cxnLst/>
          <a:rect l="0" t="0" r="0" b="0"/>
          <a:pathLst>
            <a:path>
              <a:moveTo>
                <a:pt x="0" y="139120"/>
              </a:moveTo>
              <a:lnTo>
                <a:pt x="3406124" y="139120"/>
              </a:lnTo>
              <a:lnTo>
                <a:pt x="3406124" y="0"/>
              </a:lnTo>
              <a:lnTo>
                <a:pt x="3668134"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B18873-D280-3D45-9225-45E1DA744354}">
      <dsp:nvSpPr>
        <dsp:cNvPr id="0" name=""/>
        <dsp:cNvSpPr/>
      </dsp:nvSpPr>
      <dsp:spPr>
        <a:xfrm>
          <a:off x="2623632" y="751599"/>
          <a:ext cx="3671671" cy="1276645"/>
        </a:xfrm>
        <a:custGeom>
          <a:avLst/>
          <a:gdLst/>
          <a:ahLst/>
          <a:cxnLst/>
          <a:rect l="0" t="0" r="0" b="0"/>
          <a:pathLst>
            <a:path>
              <a:moveTo>
                <a:pt x="0" y="1276645"/>
              </a:moveTo>
              <a:lnTo>
                <a:pt x="3409661" y="1276645"/>
              </a:lnTo>
              <a:lnTo>
                <a:pt x="3409661" y="0"/>
              </a:lnTo>
              <a:lnTo>
                <a:pt x="3671671"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489A8D-F95F-D24C-8A34-734F5D177CED}">
      <dsp:nvSpPr>
        <dsp:cNvPr id="0" name=""/>
        <dsp:cNvSpPr/>
      </dsp:nvSpPr>
      <dsp:spPr>
        <a:xfrm>
          <a:off x="3536" y="1628680"/>
          <a:ext cx="2620095" cy="799129"/>
        </a:xfrm>
        <a:prstGeom prst="rect">
          <a:avLst/>
        </a:prstGeom>
        <a:solidFill>
          <a:srgbClr val="00B0F0"/>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b="1" kern="1200" dirty="0"/>
            <a:t>Supervisory Response</a:t>
          </a:r>
          <a:r>
            <a:rPr lang="en-US" sz="1900" kern="1200" dirty="0"/>
            <a:t>   </a:t>
          </a:r>
          <a:r>
            <a:rPr lang="en-US" sz="1600" kern="1200" dirty="0"/>
            <a:t>¶ 363.5</a:t>
          </a:r>
          <a:endParaRPr lang="en-US" sz="1400" kern="1200" dirty="0"/>
        </a:p>
      </dsp:txBody>
      <dsp:txXfrm>
        <a:off x="3536" y="1628680"/>
        <a:ext cx="2620095" cy="799129"/>
      </dsp:txXfrm>
    </dsp:sp>
    <dsp:sp modelId="{19D5D04F-8A65-AD47-A49A-4C7EDA01578E}">
      <dsp:nvSpPr>
        <dsp:cNvPr id="0" name=""/>
        <dsp:cNvSpPr/>
      </dsp:nvSpPr>
      <dsp:spPr>
        <a:xfrm>
          <a:off x="6295304" y="352035"/>
          <a:ext cx="2620095" cy="799129"/>
        </a:xfrm>
        <a:prstGeom prst="rect">
          <a:avLst/>
        </a:prstGeom>
        <a:solidFill>
          <a:srgbClr val="00B0F0"/>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t>Dismissal with consent of Cabinet                     </a:t>
          </a:r>
          <a:r>
            <a:rPr lang="en-US" sz="1600" kern="1200" dirty="0"/>
            <a:t>¶ 363.5(f)(1)</a:t>
          </a:r>
          <a:endParaRPr lang="en-US" sz="1800" kern="1200" dirty="0"/>
        </a:p>
      </dsp:txBody>
      <dsp:txXfrm>
        <a:off x="6295304" y="352035"/>
        <a:ext cx="2620095" cy="799129"/>
      </dsp:txXfrm>
    </dsp:sp>
    <dsp:sp modelId="{38B22026-E5A6-B047-8807-C06F0ECCC360}">
      <dsp:nvSpPr>
        <dsp:cNvPr id="0" name=""/>
        <dsp:cNvSpPr/>
      </dsp:nvSpPr>
      <dsp:spPr>
        <a:xfrm>
          <a:off x="6291767" y="1489560"/>
          <a:ext cx="2620095" cy="799129"/>
        </a:xfrm>
        <a:prstGeom prst="rect">
          <a:avLst/>
        </a:prstGeom>
        <a:solidFill>
          <a:srgbClr val="00B0F0"/>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t>Referral to Counsel for the Church                      </a:t>
          </a:r>
          <a:r>
            <a:rPr lang="en-US" sz="1600" kern="1200" dirty="0"/>
            <a:t>¶ </a:t>
          </a:r>
          <a:r>
            <a:rPr lang="en-US" sz="1600" kern="1200" dirty="0">
              <a:solidFill>
                <a:schemeClr val="bg1"/>
              </a:solidFill>
            </a:rPr>
            <a:t>363.5(f)(3), </a:t>
          </a:r>
          <a:r>
            <a:rPr kumimoji="0" lang="en-VN" sz="1600" b="0" i="0" u="none" strike="noStrike" kern="1200" cap="none" spc="0" normalizeH="0" baseline="0" noProof="0" dirty="0">
              <a:ln>
                <a:noFill/>
              </a:ln>
              <a:solidFill>
                <a:prstClr val="white"/>
              </a:solidFill>
              <a:effectLst/>
              <a:uLnTx/>
              <a:uFillTx/>
              <a:latin typeface="Century Gothic" panose="020B0502020202020204"/>
              <a:ea typeface="+mn-ea"/>
              <a:cs typeface="+mn-cs"/>
            </a:rPr>
            <a:t>2704.2 </a:t>
          </a:r>
          <a:endParaRPr lang="en-US" sz="1400" kern="1200" dirty="0"/>
        </a:p>
      </dsp:txBody>
      <dsp:txXfrm>
        <a:off x="6291767" y="1489560"/>
        <a:ext cx="2620095" cy="799129"/>
      </dsp:txXfrm>
    </dsp:sp>
    <dsp:sp modelId="{D7642B92-2FF6-9349-BE88-712DC3352F7F}">
      <dsp:nvSpPr>
        <dsp:cNvPr id="0" name=""/>
        <dsp:cNvSpPr/>
      </dsp:nvSpPr>
      <dsp:spPr>
        <a:xfrm>
          <a:off x="6291767" y="2616201"/>
          <a:ext cx="2620095" cy="799129"/>
        </a:xfrm>
        <a:prstGeom prst="rect">
          <a:avLst/>
        </a:prstGeom>
        <a:solidFill>
          <a:srgbClr val="92D050"/>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t>Referral to BOM            </a:t>
          </a:r>
          <a:r>
            <a:rPr lang="en-US" sz="1600" b="0" kern="1200" dirty="0"/>
            <a:t>¶¶ </a:t>
          </a:r>
          <a:r>
            <a:rPr lang="en-US" sz="1600" kern="1200" dirty="0"/>
            <a:t>355.2(a), 364</a:t>
          </a:r>
          <a:endParaRPr lang="en-US" sz="1400" b="0" kern="1200" dirty="0"/>
        </a:p>
      </dsp:txBody>
      <dsp:txXfrm>
        <a:off x="6291767" y="2616201"/>
        <a:ext cx="2620095" cy="799129"/>
      </dsp:txXfrm>
    </dsp:sp>
    <dsp:sp modelId="{00B3287D-740A-7140-AFC4-4FE481F14BA2}">
      <dsp:nvSpPr>
        <dsp:cNvPr id="0" name=""/>
        <dsp:cNvSpPr/>
      </dsp:nvSpPr>
      <dsp:spPr>
        <a:xfrm>
          <a:off x="3147652" y="926239"/>
          <a:ext cx="2620095" cy="799129"/>
        </a:xfrm>
        <a:prstGeom prst="rect">
          <a:avLst/>
        </a:prstGeom>
        <a:solidFill>
          <a:srgbClr val="7030A0"/>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t>Just Resolution    </a:t>
          </a:r>
          <a:r>
            <a:rPr lang="en-US" sz="1600" kern="1200" dirty="0"/>
            <a:t>¶ 363.6</a:t>
          </a:r>
          <a:endParaRPr lang="en-US" sz="1400" kern="1200" dirty="0"/>
        </a:p>
      </dsp:txBody>
      <dsp:txXfrm>
        <a:off x="3147652" y="926239"/>
        <a:ext cx="2620095" cy="7991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29A4BD-ABF9-9241-8AA5-835B911F95F9}">
      <dsp:nvSpPr>
        <dsp:cNvPr id="0" name=""/>
        <dsp:cNvSpPr/>
      </dsp:nvSpPr>
      <dsp:spPr>
        <a:xfrm>
          <a:off x="2147857" y="1153536"/>
          <a:ext cx="462511" cy="91440"/>
        </a:xfrm>
        <a:custGeom>
          <a:avLst/>
          <a:gdLst/>
          <a:ahLst/>
          <a:cxnLst/>
          <a:rect l="0" t="0" r="0" b="0"/>
          <a:pathLst>
            <a:path>
              <a:moveTo>
                <a:pt x="0" y="45720"/>
              </a:moveTo>
              <a:lnTo>
                <a:pt x="248355" y="45720"/>
              </a:lnTo>
              <a:lnTo>
                <a:pt x="248355" y="56229"/>
              </a:lnTo>
              <a:lnTo>
                <a:pt x="462511" y="56229"/>
              </a:lnTo>
            </a:path>
          </a:pathLst>
        </a:custGeom>
        <a:noFill/>
        <a:ln w="38100" cap="rnd" cmpd="sng" algn="ctr">
          <a:solidFill>
            <a:srgbClr val="7030A0"/>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b="1" kern="1200"/>
        </a:p>
      </dsp:txBody>
      <dsp:txXfrm>
        <a:off x="2366782" y="1196790"/>
        <a:ext cx="24661" cy="4931"/>
      </dsp:txXfrm>
    </dsp:sp>
    <dsp:sp modelId="{9BEA0F48-E5A6-9349-B314-0584FE92B582}">
      <dsp:nvSpPr>
        <dsp:cNvPr id="0" name=""/>
        <dsp:cNvSpPr/>
      </dsp:nvSpPr>
      <dsp:spPr>
        <a:xfrm>
          <a:off x="5695" y="556067"/>
          <a:ext cx="2143962" cy="1286377"/>
        </a:xfrm>
        <a:prstGeom prst="rect">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Complaint filed against clergy person alleging “sexual harassment” </a:t>
          </a:r>
        </a:p>
        <a:p>
          <a:pPr marL="0" lvl="0" indent="0" algn="ctr" defTabSz="622300">
            <a:lnSpc>
              <a:spcPct val="90000"/>
            </a:lnSpc>
            <a:spcBef>
              <a:spcPct val="0"/>
            </a:spcBef>
            <a:spcAft>
              <a:spcPct val="35000"/>
            </a:spcAft>
            <a:buNone/>
          </a:pPr>
          <a:r>
            <a:rPr lang="en-US" sz="1400" kern="1200" dirty="0">
              <a:solidFill>
                <a:schemeClr val="bg1"/>
              </a:solidFill>
            </a:rPr>
            <a:t>¶ 2702.1(</a:t>
          </a:r>
          <a:r>
            <a:rPr lang="en-US" sz="1400" kern="1200" dirty="0" err="1">
              <a:solidFill>
                <a:schemeClr val="bg1"/>
              </a:solidFill>
            </a:rPr>
            <a:t>i</a:t>
          </a:r>
          <a:r>
            <a:rPr lang="en-US" sz="1400" kern="1200" dirty="0">
              <a:solidFill>
                <a:schemeClr val="bg1"/>
              </a:solidFill>
            </a:rPr>
            <a:t>)</a:t>
          </a:r>
        </a:p>
      </dsp:txBody>
      <dsp:txXfrm>
        <a:off x="5695" y="556067"/>
        <a:ext cx="2143962" cy="1286377"/>
      </dsp:txXfrm>
    </dsp:sp>
    <dsp:sp modelId="{D88181E5-73A6-F241-BA97-0F2CB6455818}">
      <dsp:nvSpPr>
        <dsp:cNvPr id="0" name=""/>
        <dsp:cNvSpPr/>
      </dsp:nvSpPr>
      <dsp:spPr>
        <a:xfrm>
          <a:off x="4784931" y="1164046"/>
          <a:ext cx="462511" cy="91440"/>
        </a:xfrm>
        <a:custGeom>
          <a:avLst/>
          <a:gdLst/>
          <a:ahLst/>
          <a:cxnLst/>
          <a:rect l="0" t="0" r="0" b="0"/>
          <a:pathLst>
            <a:path>
              <a:moveTo>
                <a:pt x="0" y="45720"/>
              </a:moveTo>
              <a:lnTo>
                <a:pt x="462511" y="45720"/>
              </a:lnTo>
            </a:path>
          </a:pathLst>
        </a:custGeom>
        <a:noFill/>
        <a:ln w="38100" cap="rnd" cmpd="sng" algn="ctr">
          <a:solidFill>
            <a:srgbClr val="7030A0"/>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03858" y="1207300"/>
        <a:ext cx="24655" cy="4931"/>
      </dsp:txXfrm>
    </dsp:sp>
    <dsp:sp modelId="{47869356-362F-BA4A-902F-69D0D3188C14}">
      <dsp:nvSpPr>
        <dsp:cNvPr id="0" name=""/>
        <dsp:cNvSpPr/>
      </dsp:nvSpPr>
      <dsp:spPr>
        <a:xfrm>
          <a:off x="2642768" y="566577"/>
          <a:ext cx="2143962" cy="1286377"/>
        </a:xfrm>
        <a:prstGeom prst="rect">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Supervisory Response </a:t>
          </a:r>
        </a:p>
        <a:p>
          <a:pPr marL="0" lvl="0" indent="0" algn="ctr" defTabSz="622300">
            <a:lnSpc>
              <a:spcPct val="90000"/>
            </a:lnSpc>
            <a:spcBef>
              <a:spcPct val="0"/>
            </a:spcBef>
            <a:spcAft>
              <a:spcPct val="35000"/>
            </a:spcAft>
            <a:buNone/>
          </a:pPr>
          <a:r>
            <a:rPr lang="en-US" sz="1400" kern="1200" dirty="0">
              <a:solidFill>
                <a:schemeClr val="bg1"/>
              </a:solidFill>
            </a:rPr>
            <a:t>¶ 363.5</a:t>
          </a:r>
        </a:p>
      </dsp:txBody>
      <dsp:txXfrm>
        <a:off x="2642768" y="566577"/>
        <a:ext cx="2143962" cy="1286377"/>
      </dsp:txXfrm>
    </dsp:sp>
    <dsp:sp modelId="{59EE37FA-9B21-1243-AE67-AA19356024F4}">
      <dsp:nvSpPr>
        <dsp:cNvPr id="0" name=""/>
        <dsp:cNvSpPr/>
      </dsp:nvSpPr>
      <dsp:spPr>
        <a:xfrm>
          <a:off x="1077676" y="1851154"/>
          <a:ext cx="5274146" cy="462511"/>
        </a:xfrm>
        <a:custGeom>
          <a:avLst/>
          <a:gdLst/>
          <a:ahLst/>
          <a:cxnLst/>
          <a:rect l="0" t="0" r="0" b="0"/>
          <a:pathLst>
            <a:path>
              <a:moveTo>
                <a:pt x="5274146" y="0"/>
              </a:moveTo>
              <a:lnTo>
                <a:pt x="5274146" y="248355"/>
              </a:lnTo>
              <a:lnTo>
                <a:pt x="0" y="248355"/>
              </a:lnTo>
              <a:lnTo>
                <a:pt x="0" y="462511"/>
              </a:lnTo>
            </a:path>
          </a:pathLst>
        </a:custGeom>
        <a:noFill/>
        <a:ln w="38100" cap="rnd" cmpd="sng" algn="ctr">
          <a:solidFill>
            <a:srgbClr val="7030A0"/>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82321" y="2079944"/>
        <a:ext cx="264857" cy="4931"/>
      </dsp:txXfrm>
    </dsp:sp>
    <dsp:sp modelId="{6B53E84A-C4E3-314E-B202-F330BD500CED}">
      <dsp:nvSpPr>
        <dsp:cNvPr id="0" name=""/>
        <dsp:cNvSpPr/>
      </dsp:nvSpPr>
      <dsp:spPr>
        <a:xfrm>
          <a:off x="5279842" y="566577"/>
          <a:ext cx="2143962" cy="1286377"/>
        </a:xfrm>
        <a:prstGeom prst="rect">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Just Resolution </a:t>
          </a:r>
          <a:r>
            <a:rPr lang="en-US" sz="1400" u="sng" kern="1200" dirty="0">
              <a:solidFill>
                <a:schemeClr val="bg1"/>
              </a:solidFill>
            </a:rPr>
            <a:t>not</a:t>
          </a:r>
          <a:r>
            <a:rPr lang="en-US" sz="1400" kern="1200" dirty="0">
              <a:solidFill>
                <a:schemeClr val="bg1"/>
              </a:solidFill>
            </a:rPr>
            <a:t> achieved within 90 days</a:t>
          </a:r>
        </a:p>
      </dsp:txBody>
      <dsp:txXfrm>
        <a:off x="5279842" y="566577"/>
        <a:ext cx="2143962" cy="1286377"/>
      </dsp:txXfrm>
    </dsp:sp>
    <dsp:sp modelId="{26FC862A-37F8-954B-BAE5-2D15CD779FA7}">
      <dsp:nvSpPr>
        <dsp:cNvPr id="0" name=""/>
        <dsp:cNvSpPr/>
      </dsp:nvSpPr>
      <dsp:spPr>
        <a:xfrm>
          <a:off x="2147857" y="2943534"/>
          <a:ext cx="462511" cy="91440"/>
        </a:xfrm>
        <a:custGeom>
          <a:avLst/>
          <a:gdLst/>
          <a:ahLst/>
          <a:cxnLst/>
          <a:rect l="0" t="0" r="0" b="0"/>
          <a:pathLst>
            <a:path>
              <a:moveTo>
                <a:pt x="0" y="45720"/>
              </a:moveTo>
              <a:lnTo>
                <a:pt x="462511" y="45720"/>
              </a:lnTo>
            </a:path>
          </a:pathLst>
        </a:custGeom>
        <a:noFill/>
        <a:ln w="38100" cap="rnd" cmpd="sng" algn="ctr">
          <a:solidFill>
            <a:srgbClr val="7030A0"/>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66785" y="2986789"/>
        <a:ext cx="24655" cy="4931"/>
      </dsp:txXfrm>
    </dsp:sp>
    <dsp:sp modelId="{817D4FED-1D75-3E4E-9D7D-83ED95CCD647}">
      <dsp:nvSpPr>
        <dsp:cNvPr id="0" name=""/>
        <dsp:cNvSpPr/>
      </dsp:nvSpPr>
      <dsp:spPr>
        <a:xfrm>
          <a:off x="5695" y="2346066"/>
          <a:ext cx="2143962" cy="1286377"/>
        </a:xfrm>
        <a:prstGeom prst="rect">
          <a:avLst/>
        </a:prstGeom>
        <a:solidFill>
          <a:srgbClr val="92D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Cabinet requests Involuntary Leave of Absence under ¶ 355</a:t>
          </a:r>
        </a:p>
      </dsp:txBody>
      <dsp:txXfrm>
        <a:off x="5695" y="2346066"/>
        <a:ext cx="2143962" cy="1286377"/>
      </dsp:txXfrm>
    </dsp:sp>
    <dsp:sp modelId="{79B7D446-CCCD-AD47-868C-42AE5533933F}">
      <dsp:nvSpPr>
        <dsp:cNvPr id="0" name=""/>
        <dsp:cNvSpPr/>
      </dsp:nvSpPr>
      <dsp:spPr>
        <a:xfrm>
          <a:off x="4784931" y="2943534"/>
          <a:ext cx="462511" cy="91440"/>
        </a:xfrm>
        <a:custGeom>
          <a:avLst/>
          <a:gdLst/>
          <a:ahLst/>
          <a:cxnLst/>
          <a:rect l="0" t="0" r="0" b="0"/>
          <a:pathLst>
            <a:path>
              <a:moveTo>
                <a:pt x="0" y="45720"/>
              </a:moveTo>
              <a:lnTo>
                <a:pt x="462511" y="45720"/>
              </a:lnTo>
            </a:path>
          </a:pathLst>
        </a:custGeom>
        <a:noFill/>
        <a:ln w="38100" cap="rnd" cmpd="sng" algn="ctr">
          <a:solidFill>
            <a:srgbClr val="7030A0"/>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03858" y="2986789"/>
        <a:ext cx="24655" cy="4931"/>
      </dsp:txXfrm>
    </dsp:sp>
    <dsp:sp modelId="{3A9FA46F-97DD-DF4C-A30C-BFC05172A341}">
      <dsp:nvSpPr>
        <dsp:cNvPr id="0" name=""/>
        <dsp:cNvSpPr/>
      </dsp:nvSpPr>
      <dsp:spPr>
        <a:xfrm>
          <a:off x="2642768" y="2346066"/>
          <a:ext cx="2143962" cy="1286377"/>
        </a:xfrm>
        <a:prstGeom prst="rect">
          <a:avLst/>
        </a:prstGeom>
        <a:solidFill>
          <a:srgbClr val="92D050"/>
        </a:solid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CRC conducts hearing to determine if clergy person should be placed on ILOA under ¶ 362.2</a:t>
          </a:r>
        </a:p>
      </dsp:txBody>
      <dsp:txXfrm>
        <a:off x="2642768" y="2346066"/>
        <a:ext cx="2143962" cy="1286377"/>
      </dsp:txXfrm>
    </dsp:sp>
    <dsp:sp modelId="{174723FD-D836-D449-81F6-081A1C1EDA2B}">
      <dsp:nvSpPr>
        <dsp:cNvPr id="0" name=""/>
        <dsp:cNvSpPr/>
      </dsp:nvSpPr>
      <dsp:spPr>
        <a:xfrm>
          <a:off x="5279842" y="2346066"/>
          <a:ext cx="2143962" cy="1286377"/>
        </a:xfrm>
        <a:prstGeom prst="rect">
          <a:avLst/>
        </a:prstGeom>
        <a:solidFill>
          <a:srgbClr val="92D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ARC conducts mandatory or appellate review</a:t>
          </a:r>
        </a:p>
      </dsp:txBody>
      <dsp:txXfrm>
        <a:off x="5279842" y="2346066"/>
        <a:ext cx="2143962" cy="128637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44ADCC-CCCF-0D44-A210-795BC48C6419}" type="datetimeFigureOut">
              <a:rPr lang="en-VN" smtClean="0"/>
              <a:t>20/09/2025</a:t>
            </a:fld>
            <a:endParaRPr lang="en-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415825-D513-9346-8039-6E5ED89F1881}" type="slidenum">
              <a:rPr lang="en-VN" smtClean="0"/>
              <a:t>‹#›</a:t>
            </a:fld>
            <a:endParaRPr lang="en-VN"/>
          </a:p>
        </p:txBody>
      </p:sp>
    </p:spTree>
    <p:extLst>
      <p:ext uri="{BB962C8B-B14F-4D97-AF65-F5344CB8AC3E}">
        <p14:creationId xmlns:p14="http://schemas.microsoft.com/office/powerpoint/2010/main" val="705266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VN"/>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EC2B7D-7C1B-1145-A359-198980F9F0D0}" type="slidenum">
              <a:rPr kumimoji="0" lang="en-V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VN"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5411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12112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80415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93616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00960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25387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18750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22061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09006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85850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9444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9695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19197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91250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44903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9535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67102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78312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0"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1"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2"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3"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5"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6"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8"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9"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0"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1"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grpSp>
        <p:nvGrpSpPr>
          <p:cNvPr id="23" name="Group 22">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5"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6"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7"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8"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9"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0"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1"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2"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3"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4"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5"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sp>
        <p:nvSpPr>
          <p:cNvPr id="37" name="Rectangle 36">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9" name="Freeform 11">
            <a:extLst>
              <a:ext uri="{FF2B5EF4-FFF2-40B4-BE49-F238E27FC236}">
                <a16:creationId xmlns:a16="http://schemas.microsoft.com/office/drawing/2014/main" id="{A57352BE-A213-4040-BE8E-D4A925AD9D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useBgFill="1">
        <p:nvSpPr>
          <p:cNvPr id="41" name="Rectangle 40">
            <a:extLst>
              <a:ext uri="{FF2B5EF4-FFF2-40B4-BE49-F238E27FC236}">
                <a16:creationId xmlns:a16="http://schemas.microsoft.com/office/drawing/2014/main" id="{39EE869B-085D-43B3-AED8-9B06556124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43" name="Rectangle 42">
            <a:extLst>
              <a:ext uri="{FF2B5EF4-FFF2-40B4-BE49-F238E27FC236}">
                <a16:creationId xmlns:a16="http://schemas.microsoft.com/office/drawing/2014/main" id="{C54E744A-A072-47AF-981A-3718617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tx2">
              <a:lumMod val="1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2" name="Picture 1">
            <a:extLst>
              <a:ext uri="{FF2B5EF4-FFF2-40B4-BE49-F238E27FC236}">
                <a16:creationId xmlns:a16="http://schemas.microsoft.com/office/drawing/2014/main" id="{7C916C98-FFF7-6709-95B5-F6974E7ED978}"/>
              </a:ext>
            </a:extLst>
          </p:cNvPr>
          <p:cNvPicPr>
            <a:picLocks noChangeAspect="1"/>
          </p:cNvPicPr>
          <p:nvPr/>
        </p:nvPicPr>
        <p:blipFill>
          <a:blip r:embed="rId2"/>
          <a:srcRect l="599" r="6211"/>
          <a:stretch/>
        </p:blipFill>
        <p:spPr>
          <a:xfrm>
            <a:off x="8229598" y="10"/>
            <a:ext cx="3962401" cy="6857990"/>
          </a:xfrm>
          <a:prstGeom prst="rect">
            <a:avLst/>
          </a:prstGeom>
        </p:spPr>
      </p:pic>
      <p:sp>
        <p:nvSpPr>
          <p:cNvPr id="45" name="Freeform 5">
            <a:extLst>
              <a:ext uri="{FF2B5EF4-FFF2-40B4-BE49-F238E27FC236}">
                <a16:creationId xmlns:a16="http://schemas.microsoft.com/office/drawing/2014/main" id="{F0254341-1068-4FB7-8AEF-220C6EB41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4" name="Title 1">
            <a:extLst>
              <a:ext uri="{FF2B5EF4-FFF2-40B4-BE49-F238E27FC236}">
                <a16:creationId xmlns:a16="http://schemas.microsoft.com/office/drawing/2014/main" id="{B65144BA-10C8-30FA-C7B1-D3371AA94269}"/>
              </a:ext>
            </a:extLst>
          </p:cNvPr>
          <p:cNvSpPr txBox="1">
            <a:spLocks/>
          </p:cNvSpPr>
          <p:nvPr/>
        </p:nvSpPr>
        <p:spPr>
          <a:xfrm>
            <a:off x="354540" y="1855672"/>
            <a:ext cx="7364726" cy="3400327"/>
          </a:xfrm>
          <a:prstGeom prst="rect">
            <a:avLst/>
          </a:prstGeom>
        </p:spPr>
        <p:txBody>
          <a:bodyPr vert="horz" lIns="91440" tIns="45720" rIns="91440" bIns="45720" rtlCol="0">
            <a:normAutofit fontScale="92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r" defTabSz="457200" rtl="0" eaLnBrk="1" fontAlgn="auto" latinLnBrk="0" hangingPunct="1">
              <a:lnSpc>
                <a:spcPct val="100000"/>
              </a:lnSpc>
              <a:spcBef>
                <a:spcPts val="1000"/>
              </a:spcBef>
              <a:spcAft>
                <a:spcPts val="0"/>
              </a:spcAft>
              <a:buClr>
                <a:srgbClr val="A53010"/>
              </a:buClr>
              <a:buSzTx/>
              <a:buFontTx/>
              <a:buNone/>
              <a:tabLst/>
              <a:defRPr/>
            </a:pPr>
            <a:r>
              <a:rPr kumimoji="0" lang="en-US" sz="4400" b="1" i="0"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t>JUDICIAL ADMINISTRATION </a:t>
            </a:r>
            <a:r>
              <a:rPr kumimoji="0" lang="en-US" sz="3200" b="0" i="1"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t>and</a:t>
            </a:r>
            <a:r>
              <a:rPr kumimoji="0" lang="en-US" sz="4000" b="1" i="0"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t> </a:t>
            </a:r>
            <a:br>
              <a:rPr kumimoji="0" lang="en-US" sz="4000" b="1" i="0"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br>
            <a:r>
              <a:rPr kumimoji="0" lang="en-US" sz="4400" b="1" i="0"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t>PROCESS</a:t>
            </a:r>
            <a:r>
              <a:rPr kumimoji="0" lang="en-US" sz="4000" b="1" i="0"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t> </a:t>
            </a:r>
            <a:r>
              <a:rPr kumimoji="0" lang="en-US" sz="3200" b="0" i="1"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t>in</a:t>
            </a:r>
            <a:br>
              <a:rPr kumimoji="0" lang="en-US" sz="4000" b="1" i="0"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br>
            <a:r>
              <a:rPr kumimoji="0" lang="en-US" sz="4400" b="1" i="0"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t>THE UNITED METHODIST CHURCH</a:t>
            </a:r>
          </a:p>
          <a:p>
            <a:pPr marL="0" marR="0" lvl="0" indent="0" algn="r" defTabSz="457200" rtl="0" eaLnBrk="1" fontAlgn="auto" latinLnBrk="0" hangingPunct="1">
              <a:lnSpc>
                <a:spcPct val="100000"/>
              </a:lnSpc>
              <a:spcBef>
                <a:spcPts val="1000"/>
              </a:spcBef>
              <a:spcAft>
                <a:spcPts val="0"/>
              </a:spcAft>
              <a:buClr>
                <a:srgbClr val="A53010"/>
              </a:buClr>
              <a:buSzTx/>
              <a:buFontTx/>
              <a:buNone/>
              <a:tabLst/>
              <a:defRPr/>
            </a:pPr>
            <a:r>
              <a:rPr kumimoji="0" lang="en-US" sz="4400" b="1" i="0"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rPr>
              <a:t>Part 2</a:t>
            </a:r>
            <a:endParaRPr kumimoji="0" lang="en-US" sz="4000" b="1" i="0" u="none" strike="noStrike" kern="1200" cap="none" spc="0" normalizeH="0" baseline="0" noProof="0" dirty="0">
              <a:ln>
                <a:noFill/>
              </a:ln>
              <a:solidFill>
                <a:srgbClr val="FFC000"/>
              </a:solidFill>
              <a:effectLst/>
              <a:uLnTx/>
              <a:uFillTx/>
              <a:latin typeface="Goudy Old Style" panose="02020502050305020303" pitchFamily="18" charset="77"/>
              <a:ea typeface="+mj-ea"/>
              <a:cs typeface="+mj-cs"/>
            </a:endParaRPr>
          </a:p>
        </p:txBody>
      </p:sp>
      <p:sp>
        <p:nvSpPr>
          <p:cNvPr id="3" name="TextBox 2">
            <a:extLst>
              <a:ext uri="{FF2B5EF4-FFF2-40B4-BE49-F238E27FC236}">
                <a16:creationId xmlns:a16="http://schemas.microsoft.com/office/drawing/2014/main" id="{55CB17CC-9EE8-3499-8B84-3F097D080354}"/>
              </a:ext>
            </a:extLst>
          </p:cNvPr>
          <p:cNvSpPr txBox="1"/>
          <p:nvPr/>
        </p:nvSpPr>
        <p:spPr>
          <a:xfrm>
            <a:off x="2582298" y="5581248"/>
            <a:ext cx="5136968" cy="523220"/>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Goudy Old Style" panose="02020502050305020303" pitchFamily="18" charset="77"/>
                <a:ea typeface="+mn-ea"/>
                <a:cs typeface="+mn-cs"/>
              </a:rPr>
              <a:t>Rev. Luan-Vu “Lui” Tran, Ph.D.</a:t>
            </a:r>
            <a:endParaRPr kumimoji="0" lang="en-VN" sz="2800" b="1" i="0" u="none" strike="noStrike" kern="1200" cap="none" spc="0" normalizeH="0" baseline="0" noProof="0" dirty="0">
              <a:ln>
                <a:noFill/>
              </a:ln>
              <a:solidFill>
                <a:srgbClr val="FFAA0A"/>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1651858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Title 1">
            <a:extLst>
              <a:ext uri="{FF2B5EF4-FFF2-40B4-BE49-F238E27FC236}">
                <a16:creationId xmlns:a16="http://schemas.microsoft.com/office/drawing/2014/main" id="{8B0548B8-69A5-A84B-98A4-CCB46D20D589}"/>
              </a:ext>
            </a:extLst>
          </p:cNvPr>
          <p:cNvSpPr>
            <a:spLocks noGrp="1"/>
          </p:cNvSpPr>
          <p:nvPr>
            <p:ph type="title"/>
          </p:nvPr>
        </p:nvSpPr>
        <p:spPr>
          <a:xfrm>
            <a:off x="3373062" y="624110"/>
            <a:ext cx="8131550" cy="1280890"/>
          </a:xfrm>
        </p:spPr>
        <p:txBody>
          <a:bodyPr>
            <a:normAutofit/>
          </a:bodyPr>
          <a:lstStyle/>
          <a:p>
            <a:r>
              <a:rPr lang="en-VN" b="1" dirty="0"/>
              <a:t>Role of Counsel for Complainant  </a:t>
            </a:r>
            <a:br>
              <a:rPr lang="en-VN" b="1" dirty="0"/>
            </a:br>
            <a:r>
              <a:rPr lang="en-VN" sz="2800" b="1" dirty="0"/>
              <a:t>¶¶ 363.5(d), 2701.1(c)</a:t>
            </a:r>
            <a:endParaRPr lang="en-VN" b="1" dirty="0"/>
          </a:p>
        </p:txBody>
      </p:sp>
      <p:sp>
        <p:nvSpPr>
          <p:cNvPr id="26" name="Rectangle 25">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28" name="Group 27">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29"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0"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1"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2"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3"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4"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5"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6"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7"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8"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9"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0"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grpSp>
      <p:grpSp>
        <p:nvGrpSpPr>
          <p:cNvPr id="42" name="Group 41">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43"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4"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5"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6"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7"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8"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9"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0"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1"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2"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3"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4"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grpSp>
      <p:sp>
        <p:nvSpPr>
          <p:cNvPr id="56"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 name="Content Placeholder 2">
            <a:extLst>
              <a:ext uri="{FF2B5EF4-FFF2-40B4-BE49-F238E27FC236}">
                <a16:creationId xmlns:a16="http://schemas.microsoft.com/office/drawing/2014/main" id="{5C792FE1-167A-2241-A457-DF6A28CDE1D2}"/>
              </a:ext>
            </a:extLst>
          </p:cNvPr>
          <p:cNvSpPr>
            <a:spLocks noGrp="1"/>
          </p:cNvSpPr>
          <p:nvPr>
            <p:ph idx="1"/>
          </p:nvPr>
        </p:nvSpPr>
        <p:spPr>
          <a:xfrm>
            <a:off x="3373061" y="1997242"/>
            <a:ext cx="8316547" cy="3913980"/>
          </a:xfrm>
        </p:spPr>
        <p:txBody>
          <a:bodyPr>
            <a:noAutofit/>
          </a:bodyPr>
          <a:lstStyle/>
          <a:p>
            <a:r>
              <a:rPr lang="en-US" sz="2000" dirty="0"/>
              <a:t>Can be lay or </a:t>
            </a:r>
            <a:r>
              <a:rPr lang="en-VN" sz="2000" dirty="0"/>
              <a:t>clergy but without voice in supervisory response.</a:t>
            </a:r>
          </a:p>
          <a:p>
            <a:r>
              <a:rPr lang="en-VN" sz="2000" dirty="0"/>
              <a:t>Can be an attorney but without voice in judicial proceedings.</a:t>
            </a:r>
          </a:p>
          <a:p>
            <a:r>
              <a:rPr lang="en-VN" sz="2000" dirty="0"/>
              <a:t>Must not be a member of the Cabinet, BOM, or COI who has earlier considered the case. ¶ 2708.7</a:t>
            </a:r>
          </a:p>
          <a:p>
            <a:r>
              <a:rPr lang="en-VN" sz="2000" dirty="0"/>
              <a:t>Selected by the Complainant. </a:t>
            </a:r>
          </a:p>
          <a:p>
            <a:r>
              <a:rPr lang="en-VN" sz="2000" dirty="0"/>
              <a:t>Represents and defends the interests of the Complainant in supervisory response process (¶ 363.5), judicial proceedings (¶¶ 2703-2714), and appeal (¶¶ 2715-2719).</a:t>
            </a:r>
          </a:p>
          <a:p>
            <a:r>
              <a:rPr lang="en-VN" sz="2000" dirty="0"/>
              <a:t>Is bound by instructions and serves at the pleasure of Complainant.</a:t>
            </a:r>
          </a:p>
          <a:p>
            <a:endParaRPr lang="en-VN" sz="2000" dirty="0"/>
          </a:p>
        </p:txBody>
      </p:sp>
    </p:spTree>
    <p:extLst>
      <p:ext uri="{BB962C8B-B14F-4D97-AF65-F5344CB8AC3E}">
        <p14:creationId xmlns:p14="http://schemas.microsoft.com/office/powerpoint/2010/main" val="251450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A7C25-AE1F-1B4E-9987-A8E6F67F8908}"/>
              </a:ext>
            </a:extLst>
          </p:cNvPr>
          <p:cNvSpPr>
            <a:spLocks noGrp="1"/>
          </p:cNvSpPr>
          <p:nvPr>
            <p:ph type="title"/>
          </p:nvPr>
        </p:nvSpPr>
        <p:spPr/>
        <p:txBody>
          <a:bodyPr/>
          <a:lstStyle/>
          <a:p>
            <a:r>
              <a:rPr lang="en-VN" b="1" dirty="0"/>
              <a:t>When does a complaint become a </a:t>
            </a:r>
            <a:r>
              <a:rPr lang="en-VN" b="1" i="1" dirty="0"/>
              <a:t>judicial </a:t>
            </a:r>
            <a:r>
              <a:rPr lang="en-VN" b="1" dirty="0"/>
              <a:t>complaint?</a:t>
            </a:r>
            <a:endParaRPr lang="en-VN" dirty="0"/>
          </a:p>
        </p:txBody>
      </p:sp>
      <p:graphicFrame>
        <p:nvGraphicFramePr>
          <p:cNvPr id="4" name="Content Placeholder 3">
            <a:extLst>
              <a:ext uri="{FF2B5EF4-FFF2-40B4-BE49-F238E27FC236}">
                <a16:creationId xmlns:a16="http://schemas.microsoft.com/office/drawing/2014/main" id="{6619A429-95EC-F84E-96B7-C2C14CBBD0FD}"/>
              </a:ext>
            </a:extLst>
          </p:cNvPr>
          <p:cNvGraphicFramePr>
            <a:graphicFrameLocks noGrp="1"/>
          </p:cNvGraphicFramePr>
          <p:nvPr>
            <p:ph idx="1"/>
            <p:extLst>
              <p:ext uri="{D42A27DB-BD31-4B8C-83A1-F6EECF244321}">
                <p14:modId xmlns:p14="http://schemas.microsoft.com/office/powerpoint/2010/main" val="2821227552"/>
              </p:ext>
            </p:extLst>
          </p:nvPr>
        </p:nvGraphicFramePr>
        <p:xfrm>
          <a:off x="2589213" y="1745972"/>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6" descr="How to Create a Customer Complaint Form in WordPress (Step by Step)">
            <a:extLst>
              <a:ext uri="{FF2B5EF4-FFF2-40B4-BE49-F238E27FC236}">
                <a16:creationId xmlns:a16="http://schemas.microsoft.com/office/drawing/2014/main" id="{7E803ED6-C459-0643-940B-BAFAA82D76ED}"/>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20943" r="19505"/>
          <a:stretch/>
        </p:blipFill>
        <p:spPr bwMode="auto">
          <a:xfrm>
            <a:off x="2599902" y="4961380"/>
            <a:ext cx="1791345" cy="1462099"/>
          </a:xfrm>
          <a:prstGeom prst="rect">
            <a:avLst/>
          </a:prstGeom>
          <a:noFill/>
          <a:extLst>
            <a:ext uri="{909E8E84-426E-40DD-AFC4-6F175D3DCCD1}">
              <a14:hiddenFill xmlns:a14="http://schemas.microsoft.com/office/drawing/2010/main">
                <a:solidFill>
                  <a:srgbClr val="FFFFFF"/>
                </a:solidFill>
              </a14:hiddenFill>
            </a:ext>
          </a:extLst>
        </p:spPr>
      </p:pic>
      <p:sp>
        <p:nvSpPr>
          <p:cNvPr id="6" name="Striped Right Arrow 5">
            <a:extLst>
              <a:ext uri="{FF2B5EF4-FFF2-40B4-BE49-F238E27FC236}">
                <a16:creationId xmlns:a16="http://schemas.microsoft.com/office/drawing/2014/main" id="{318E7ADE-5D68-AF4C-8732-C3A5CA1FC430}"/>
              </a:ext>
            </a:extLst>
          </p:cNvPr>
          <p:cNvSpPr/>
          <p:nvPr/>
        </p:nvSpPr>
        <p:spPr>
          <a:xfrm rot="16200000">
            <a:off x="3114770" y="4346337"/>
            <a:ext cx="740229" cy="489857"/>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Rounded Rectangle 6">
            <a:extLst>
              <a:ext uri="{FF2B5EF4-FFF2-40B4-BE49-F238E27FC236}">
                <a16:creationId xmlns:a16="http://schemas.microsoft.com/office/drawing/2014/main" id="{4F6B4200-6804-8941-A880-D42D965DE2A5}"/>
              </a:ext>
            </a:extLst>
          </p:cNvPr>
          <p:cNvSpPr/>
          <p:nvPr/>
        </p:nvSpPr>
        <p:spPr>
          <a:xfrm>
            <a:off x="2589213" y="2585040"/>
            <a:ext cx="2609088" cy="77152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2000" b="1" i="0" u="none" strike="noStrike" kern="1200" cap="none" spc="0" normalizeH="0" baseline="0" noProof="0" dirty="0">
                <a:ln>
                  <a:noFill/>
                </a:ln>
                <a:solidFill>
                  <a:prstClr val="white"/>
                </a:solidFill>
                <a:effectLst/>
                <a:uLnTx/>
                <a:uFillTx/>
                <a:latin typeface="Century Gothic" panose="020B0502020202020204"/>
                <a:ea typeface="+mn-ea"/>
                <a:cs typeface="+mn-cs"/>
              </a:rPr>
              <a:t>Suspension</a:t>
            </a:r>
            <a:r>
              <a:rPr kumimoji="0" lang="en-VN" sz="2000" b="0" i="0" u="none" strike="noStrike" kern="1200" cap="none" spc="0" normalizeH="0" baseline="0" noProof="0" dirty="0">
                <a:ln>
                  <a:noFill/>
                </a:ln>
                <a:solidFill>
                  <a:prstClr val="white"/>
                </a:solidFill>
                <a:effectLst/>
                <a:uLnTx/>
                <a:uFillTx/>
                <a:latin typeface="Century Gothic" panose="020B0502020202020204"/>
                <a:ea typeface="+mn-ea"/>
                <a:cs typeface="+mn-cs"/>
              </a:rPr>
              <a:t>             </a:t>
            </a:r>
            <a:r>
              <a:rPr kumimoji="0" lang="en-VN" sz="1600" b="0" i="0" u="none" strike="noStrike" kern="1200" cap="none" spc="0" normalizeH="0" baseline="0" noProof="0" dirty="0">
                <a:ln>
                  <a:noFill/>
                </a:ln>
                <a:solidFill>
                  <a:prstClr val="white"/>
                </a:solidFill>
                <a:effectLst/>
                <a:uLnTx/>
                <a:uFillTx/>
                <a:latin typeface="Century Gothic" panose="020B0502020202020204"/>
                <a:ea typeface="+mn-ea"/>
                <a:cs typeface="+mn-cs"/>
              </a:rPr>
              <a:t>¶ 363.7</a:t>
            </a:r>
            <a:endParaRPr kumimoji="0" lang="en-VN" sz="20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5" name="Bent-Up Arrow 14">
            <a:extLst>
              <a:ext uri="{FF2B5EF4-FFF2-40B4-BE49-F238E27FC236}">
                <a16:creationId xmlns:a16="http://schemas.microsoft.com/office/drawing/2014/main" id="{8A3687A0-8D77-E549-A76C-A92D14BB7F7C}"/>
              </a:ext>
            </a:extLst>
          </p:cNvPr>
          <p:cNvSpPr/>
          <p:nvPr/>
        </p:nvSpPr>
        <p:spPr>
          <a:xfrm rot="10800000">
            <a:off x="8524819" y="3571300"/>
            <a:ext cx="339678" cy="1793901"/>
          </a:xfrm>
          <a:prstGeom prst="bentUpArrow">
            <a:avLst>
              <a:gd name="adj1" fmla="val 30114"/>
              <a:gd name="adj2" fmla="val 18982"/>
              <a:gd name="adj3" fmla="val 25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6" name="Rounded Rectangle 15">
            <a:extLst>
              <a:ext uri="{FF2B5EF4-FFF2-40B4-BE49-F238E27FC236}">
                <a16:creationId xmlns:a16="http://schemas.microsoft.com/office/drawing/2014/main" id="{D39983BB-7A7E-C740-B8DC-CFFF98B60449}"/>
              </a:ext>
            </a:extLst>
          </p:cNvPr>
          <p:cNvSpPr/>
          <p:nvPr/>
        </p:nvSpPr>
        <p:spPr>
          <a:xfrm>
            <a:off x="8366045" y="5365202"/>
            <a:ext cx="3138567" cy="1085701"/>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1800" b="1" i="0" u="none" strike="noStrike" kern="1200" cap="none" spc="0" normalizeH="0" baseline="0" noProof="0" dirty="0">
                <a:ln>
                  <a:noFill/>
                </a:ln>
                <a:solidFill>
                  <a:schemeClr val="bg1"/>
                </a:solidFill>
                <a:effectLst/>
                <a:uLnTx/>
                <a:uFillTx/>
                <a:latin typeface="Century Gothic" panose="020B0502020202020204"/>
                <a:ea typeface="+mn-ea"/>
                <a:cs typeface="+mn-cs"/>
              </a:rPr>
              <a:t>Counsel for the Church submits judicial complaint                          </a:t>
            </a:r>
            <a:r>
              <a:rPr kumimoji="0" lang="en-VN" sz="1600" b="0" i="0" u="none" strike="noStrike" kern="1200" cap="none" spc="0" normalizeH="0" baseline="0" noProof="0" dirty="0">
                <a:ln>
                  <a:noFill/>
                </a:ln>
                <a:solidFill>
                  <a:schemeClr val="bg1"/>
                </a:solidFill>
                <a:effectLst/>
                <a:uLnTx/>
                <a:uFillTx/>
                <a:latin typeface="Century Gothic" panose="020B0502020202020204"/>
                <a:ea typeface="+mn-ea"/>
                <a:cs typeface="+mn-cs"/>
              </a:rPr>
              <a:t>¶ 2704</a:t>
            </a:r>
            <a:endParaRPr kumimoji="0" lang="en-VN" sz="1800" b="0" i="0" u="none" strike="noStrike" kern="1200" cap="none" spc="0" normalizeH="0" baseline="0" noProof="0" dirty="0">
              <a:ln>
                <a:noFill/>
              </a:ln>
              <a:solidFill>
                <a:schemeClr val="bg1"/>
              </a:solidFill>
              <a:effectLst/>
              <a:uLnTx/>
              <a:uFillTx/>
              <a:latin typeface="Century Gothic" panose="020B0502020202020204"/>
              <a:ea typeface="+mn-ea"/>
              <a:cs typeface="+mn-cs"/>
            </a:endParaRPr>
          </a:p>
        </p:txBody>
      </p:sp>
      <p:sp>
        <p:nvSpPr>
          <p:cNvPr id="23" name="Striped Right Arrow 22">
            <a:extLst>
              <a:ext uri="{FF2B5EF4-FFF2-40B4-BE49-F238E27FC236}">
                <a16:creationId xmlns:a16="http://schemas.microsoft.com/office/drawing/2014/main" id="{B8DB55A9-A90C-0045-A10B-9F34D06E4158}"/>
              </a:ext>
            </a:extLst>
          </p:cNvPr>
          <p:cNvSpPr/>
          <p:nvPr/>
        </p:nvSpPr>
        <p:spPr>
          <a:xfrm rot="10800000">
            <a:off x="6890605" y="5804452"/>
            <a:ext cx="1390930" cy="392323"/>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4" name="Striped Right Arrow 23">
            <a:extLst>
              <a:ext uri="{FF2B5EF4-FFF2-40B4-BE49-F238E27FC236}">
                <a16:creationId xmlns:a16="http://schemas.microsoft.com/office/drawing/2014/main" id="{E7380870-E1CF-DD4C-9253-289AD7B9FDC5}"/>
              </a:ext>
            </a:extLst>
          </p:cNvPr>
          <p:cNvSpPr/>
          <p:nvPr/>
        </p:nvSpPr>
        <p:spPr>
          <a:xfrm>
            <a:off x="5198301" y="3572165"/>
            <a:ext cx="3326518" cy="324652"/>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5" name="Multiply 24">
            <a:extLst>
              <a:ext uri="{FF2B5EF4-FFF2-40B4-BE49-F238E27FC236}">
                <a16:creationId xmlns:a16="http://schemas.microsoft.com/office/drawing/2014/main" id="{F5F5995C-8534-894B-89AD-5DBEA6DFAC1D}"/>
              </a:ext>
            </a:extLst>
          </p:cNvPr>
          <p:cNvSpPr/>
          <p:nvPr/>
        </p:nvSpPr>
        <p:spPr>
          <a:xfrm>
            <a:off x="5884703" y="2409725"/>
            <a:ext cx="2237808" cy="1313793"/>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Rounded Rectangle 2">
            <a:extLst>
              <a:ext uri="{FF2B5EF4-FFF2-40B4-BE49-F238E27FC236}">
                <a16:creationId xmlns:a16="http://schemas.microsoft.com/office/drawing/2014/main" id="{A0BCD07F-77C5-6191-1105-9DEE40109CAE}"/>
              </a:ext>
            </a:extLst>
          </p:cNvPr>
          <p:cNvSpPr/>
          <p:nvPr/>
        </p:nvSpPr>
        <p:spPr>
          <a:xfrm>
            <a:off x="4838218" y="5440101"/>
            <a:ext cx="2012631" cy="1010802"/>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1800" b="1" i="0" u="none" strike="noStrike" kern="1200" cap="none" spc="0" normalizeH="0" baseline="0" noProof="0" dirty="0">
                <a:ln>
                  <a:noFill/>
                </a:ln>
                <a:solidFill>
                  <a:schemeClr val="bg1"/>
                </a:solidFill>
                <a:effectLst/>
                <a:uLnTx/>
                <a:uFillTx/>
                <a:latin typeface="Century Gothic" panose="020B0502020202020204"/>
                <a:ea typeface="+mn-ea"/>
                <a:cs typeface="+mn-cs"/>
              </a:rPr>
              <a:t>Committee on Investigat</a:t>
            </a:r>
            <a:r>
              <a:rPr kumimoji="0" lang="en-VN" sz="1800" b="1" i="0" u="none" strike="noStrike" kern="1200" cap="none" spc="0" normalizeH="0" baseline="0" noProof="0" dirty="0">
                <a:ln>
                  <a:noFill/>
                </a:ln>
                <a:solidFill>
                  <a:prstClr val="white"/>
                </a:solidFill>
                <a:effectLst/>
                <a:uLnTx/>
                <a:uFillTx/>
                <a:latin typeface="Century Gothic" panose="020B0502020202020204"/>
                <a:ea typeface="+mn-ea"/>
                <a:cs typeface="+mn-cs"/>
              </a:rPr>
              <a:t>ion</a:t>
            </a:r>
          </a:p>
        </p:txBody>
      </p:sp>
      <p:sp>
        <p:nvSpPr>
          <p:cNvPr id="8" name="Multiply 7">
            <a:extLst>
              <a:ext uri="{FF2B5EF4-FFF2-40B4-BE49-F238E27FC236}">
                <a16:creationId xmlns:a16="http://schemas.microsoft.com/office/drawing/2014/main" id="{9FF1B780-F0E9-A154-75FC-2632E326D382}"/>
              </a:ext>
            </a:extLst>
          </p:cNvPr>
          <p:cNvSpPr/>
          <p:nvPr/>
        </p:nvSpPr>
        <p:spPr>
          <a:xfrm>
            <a:off x="9058601" y="1846508"/>
            <a:ext cx="2237808" cy="1313793"/>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9" name="Multiply 8">
            <a:extLst>
              <a:ext uri="{FF2B5EF4-FFF2-40B4-BE49-F238E27FC236}">
                <a16:creationId xmlns:a16="http://schemas.microsoft.com/office/drawing/2014/main" id="{DF7C16C3-2EC1-019A-FD45-5ABC642B88F1}"/>
              </a:ext>
            </a:extLst>
          </p:cNvPr>
          <p:cNvSpPr/>
          <p:nvPr/>
        </p:nvSpPr>
        <p:spPr>
          <a:xfrm>
            <a:off x="9058601" y="4096532"/>
            <a:ext cx="2237808" cy="1313793"/>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02934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p:tgtEl>
                                          <p:spTgt spid="7"/>
                                        </p:tgtEl>
                                        <p:attrNameLst>
                                          <p:attrName>ppt_y</p:attrName>
                                        </p:attrNameLst>
                                      </p:cBhvr>
                                      <p:tavLst>
                                        <p:tav tm="0">
                                          <p:val>
                                            <p:strVal val="#ppt_y+#ppt_h*1.125000"/>
                                          </p:val>
                                        </p:tav>
                                        <p:tav tm="100000">
                                          <p:val>
                                            <p:strVal val="#ppt_y"/>
                                          </p:val>
                                        </p:tav>
                                      </p:tavLst>
                                    </p:anim>
                                    <p:animEffect transition="in" filter="wipe(up)">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500"/>
                                        <p:tgtEl>
                                          <p:spTgt spid="25"/>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grpId="0" nodeType="clickEffect">
                                  <p:stCondLst>
                                    <p:cond delay="0"/>
                                  </p:stCondLst>
                                  <p:childTnLst>
                                    <p:set>
                                      <p:cBhvr>
                                        <p:cTn id="45" dur="1" fill="hold">
                                          <p:stCondLst>
                                            <p:cond delay="0"/>
                                          </p:stCondLst>
                                        </p:cTn>
                                        <p:tgtEl>
                                          <p:spTgt spid="24"/>
                                        </p:tgtEl>
                                        <p:attrNameLst>
                                          <p:attrName>style.visibility</p:attrName>
                                        </p:attrNameLst>
                                      </p:cBhvr>
                                      <p:to>
                                        <p:strVal val="visible"/>
                                      </p:to>
                                    </p:set>
                                    <p:anim calcmode="lin" valueType="num">
                                      <p:cBhvr additive="base">
                                        <p:cTn id="46" dur="500" fill="hold"/>
                                        <p:tgtEl>
                                          <p:spTgt spid="24"/>
                                        </p:tgtEl>
                                        <p:attrNameLst>
                                          <p:attrName>ppt_x</p:attrName>
                                        </p:attrNameLst>
                                      </p:cBhvr>
                                      <p:tavLst>
                                        <p:tav tm="0">
                                          <p:val>
                                            <p:strVal val="0-#ppt_w/2"/>
                                          </p:val>
                                        </p:tav>
                                        <p:tav tm="100000">
                                          <p:val>
                                            <p:strVal val="#ppt_x"/>
                                          </p:val>
                                        </p:tav>
                                      </p:tavLst>
                                    </p:anim>
                                    <p:anim calcmode="lin" valueType="num">
                                      <p:cBhvr additive="base">
                                        <p:cTn id="47" dur="500" fill="hold"/>
                                        <p:tgtEl>
                                          <p:spTgt spid="24"/>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8" presetClass="entr" presetSubtype="12"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strips(downLeft)">
                                      <p:cBhvr>
                                        <p:cTn id="52" dur="500"/>
                                        <p:tgtEl>
                                          <p:spTgt spid="15"/>
                                        </p:tgtEl>
                                      </p:cBhvr>
                                    </p:animEffect>
                                  </p:childTnLst>
                                </p:cTn>
                              </p:par>
                              <p:par>
                                <p:cTn id="53" presetID="18" presetClass="entr" presetSubtype="12"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strips(downLeft)">
                                      <p:cBhvr>
                                        <p:cTn id="55" dur="500"/>
                                        <p:tgtEl>
                                          <p:spTgt spid="16"/>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2" fill="hold" grpId="0" nodeType="clickEffect">
                                  <p:stCondLst>
                                    <p:cond delay="0"/>
                                  </p:stCondLst>
                                  <p:childTnLst>
                                    <p:set>
                                      <p:cBhvr>
                                        <p:cTn id="59" dur="1" fill="hold">
                                          <p:stCondLst>
                                            <p:cond delay="0"/>
                                          </p:stCondLst>
                                        </p:cTn>
                                        <p:tgtEl>
                                          <p:spTgt spid="23"/>
                                        </p:tgtEl>
                                        <p:attrNameLst>
                                          <p:attrName>style.visibility</p:attrName>
                                        </p:attrNameLst>
                                      </p:cBhvr>
                                      <p:to>
                                        <p:strVal val="visible"/>
                                      </p:to>
                                    </p:set>
                                    <p:anim calcmode="lin" valueType="num">
                                      <p:cBhvr additive="base">
                                        <p:cTn id="60" dur="500" fill="hold"/>
                                        <p:tgtEl>
                                          <p:spTgt spid="23"/>
                                        </p:tgtEl>
                                        <p:attrNameLst>
                                          <p:attrName>ppt_x</p:attrName>
                                        </p:attrNameLst>
                                      </p:cBhvr>
                                      <p:tavLst>
                                        <p:tav tm="0">
                                          <p:val>
                                            <p:strVal val="1+#ppt_w/2"/>
                                          </p:val>
                                        </p:tav>
                                        <p:tav tm="100000">
                                          <p:val>
                                            <p:strVal val="#ppt_x"/>
                                          </p:val>
                                        </p:tav>
                                      </p:tavLst>
                                    </p:anim>
                                    <p:anim calcmode="lin" valueType="num">
                                      <p:cBhvr additive="base">
                                        <p:cTn id="61"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2" fill="hold" grpId="0" nodeType="clickEffect">
                                  <p:stCondLst>
                                    <p:cond delay="0"/>
                                  </p:stCondLst>
                                  <p:childTnLst>
                                    <p:set>
                                      <p:cBhvr>
                                        <p:cTn id="65" dur="1" fill="hold">
                                          <p:stCondLst>
                                            <p:cond delay="0"/>
                                          </p:stCondLst>
                                        </p:cTn>
                                        <p:tgtEl>
                                          <p:spTgt spid="3"/>
                                        </p:tgtEl>
                                        <p:attrNameLst>
                                          <p:attrName>style.visibility</p:attrName>
                                        </p:attrNameLst>
                                      </p:cBhvr>
                                      <p:to>
                                        <p:strVal val="visible"/>
                                      </p:to>
                                    </p:set>
                                    <p:anim calcmode="lin" valueType="num">
                                      <p:cBhvr additive="base">
                                        <p:cTn id="66" dur="500" fill="hold"/>
                                        <p:tgtEl>
                                          <p:spTgt spid="3"/>
                                        </p:tgtEl>
                                        <p:attrNameLst>
                                          <p:attrName>ppt_x</p:attrName>
                                        </p:attrNameLst>
                                      </p:cBhvr>
                                      <p:tavLst>
                                        <p:tav tm="0">
                                          <p:val>
                                            <p:strVal val="1+#ppt_w/2"/>
                                          </p:val>
                                        </p:tav>
                                        <p:tav tm="100000">
                                          <p:val>
                                            <p:strVal val="#ppt_x"/>
                                          </p:val>
                                        </p:tav>
                                      </p:tavLst>
                                    </p:anim>
                                    <p:anim calcmode="lin" valueType="num">
                                      <p:cBhvr additive="base">
                                        <p:cTn id="67"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6" grpId="0" animBg="1"/>
      <p:bldP spid="7" grpId="0" animBg="1"/>
      <p:bldP spid="15" grpId="0" animBg="1"/>
      <p:bldP spid="16" grpId="0" animBg="1"/>
      <p:bldP spid="23" grpId="0" animBg="1"/>
      <p:bldP spid="24" grpId="0" animBg="1"/>
      <p:bldP spid="25" grpId="0" animBg="1"/>
      <p:bldP spid="3"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B142B-F50A-8944-A555-F7E004B4DDC3}"/>
              </a:ext>
            </a:extLst>
          </p:cNvPr>
          <p:cNvSpPr>
            <a:spLocks noGrp="1"/>
          </p:cNvSpPr>
          <p:nvPr>
            <p:ph type="title"/>
          </p:nvPr>
        </p:nvSpPr>
        <p:spPr>
          <a:xfrm>
            <a:off x="1616765" y="656111"/>
            <a:ext cx="9336155" cy="655854"/>
          </a:xfrm>
        </p:spPr>
        <p:txBody>
          <a:bodyPr>
            <a:normAutofit/>
          </a:bodyPr>
          <a:lstStyle/>
          <a:p>
            <a:r>
              <a:rPr lang="en-US" sz="2400" b="1" dirty="0"/>
              <a:t>M</a:t>
            </a:r>
            <a:r>
              <a:rPr lang="en-VN" sz="2400" b="1" dirty="0"/>
              <a:t>ain differences between administrative and judicial process</a:t>
            </a:r>
          </a:p>
        </p:txBody>
      </p:sp>
      <p:graphicFrame>
        <p:nvGraphicFramePr>
          <p:cNvPr id="7" name="Table 7">
            <a:extLst>
              <a:ext uri="{FF2B5EF4-FFF2-40B4-BE49-F238E27FC236}">
                <a16:creationId xmlns:a16="http://schemas.microsoft.com/office/drawing/2014/main" id="{1D6B3721-5931-6C4D-870C-2E114E462CBB}"/>
              </a:ext>
            </a:extLst>
          </p:cNvPr>
          <p:cNvGraphicFramePr>
            <a:graphicFrameLocks noGrp="1"/>
          </p:cNvGraphicFramePr>
          <p:nvPr>
            <p:ph idx="1"/>
            <p:extLst>
              <p:ext uri="{D42A27DB-BD31-4B8C-83A1-F6EECF244321}">
                <p14:modId xmlns:p14="http://schemas.microsoft.com/office/powerpoint/2010/main" val="2208770161"/>
              </p:ext>
            </p:extLst>
          </p:nvPr>
        </p:nvGraphicFramePr>
        <p:xfrm>
          <a:off x="1041334" y="1457666"/>
          <a:ext cx="10109332" cy="5074870"/>
        </p:xfrm>
        <a:graphic>
          <a:graphicData uri="http://schemas.openxmlformats.org/drawingml/2006/table">
            <a:tbl>
              <a:tblPr firstRow="1" bandRow="1">
                <a:tableStyleId>{5C22544A-7EE6-4342-B048-85BDC9FD1C3A}</a:tableStyleId>
              </a:tblPr>
              <a:tblGrid>
                <a:gridCol w="1988219">
                  <a:extLst>
                    <a:ext uri="{9D8B030D-6E8A-4147-A177-3AD203B41FA5}">
                      <a16:colId xmlns:a16="http://schemas.microsoft.com/office/drawing/2014/main" val="1611126946"/>
                    </a:ext>
                  </a:extLst>
                </a:gridCol>
                <a:gridCol w="3758215">
                  <a:extLst>
                    <a:ext uri="{9D8B030D-6E8A-4147-A177-3AD203B41FA5}">
                      <a16:colId xmlns:a16="http://schemas.microsoft.com/office/drawing/2014/main" val="2802022617"/>
                    </a:ext>
                  </a:extLst>
                </a:gridCol>
                <a:gridCol w="4362898">
                  <a:extLst>
                    <a:ext uri="{9D8B030D-6E8A-4147-A177-3AD203B41FA5}">
                      <a16:colId xmlns:a16="http://schemas.microsoft.com/office/drawing/2014/main" val="1453710294"/>
                    </a:ext>
                  </a:extLst>
                </a:gridCol>
              </a:tblGrid>
              <a:tr h="455160">
                <a:tc>
                  <a:txBody>
                    <a:bodyPr/>
                    <a:lstStyle/>
                    <a:p>
                      <a:endParaRPr lang="en-VN" sz="1400" dirty="0"/>
                    </a:p>
                  </a:txBody>
                  <a:tcPr marL="68580" marR="68580" marT="34290" marB="34290">
                    <a:solidFill>
                      <a:schemeClr val="tx2">
                        <a:lumMod val="20000"/>
                        <a:lumOff val="80000"/>
                      </a:schemeClr>
                    </a:solidFill>
                  </a:tcPr>
                </a:tc>
                <a:tc>
                  <a:txBody>
                    <a:bodyPr/>
                    <a:lstStyle/>
                    <a:p>
                      <a:pPr algn="ctr"/>
                      <a:r>
                        <a:rPr lang="en-VN" sz="1400" b="1" dirty="0">
                          <a:solidFill>
                            <a:schemeClr val="tx1"/>
                          </a:solidFill>
                        </a:rPr>
                        <a:t>ADMINISTRATIVE PROCESS</a:t>
                      </a:r>
                    </a:p>
                  </a:txBody>
                  <a:tcPr marL="68580" marR="68580" marT="34290" marB="34290">
                    <a:solidFill>
                      <a:srgbClr val="92D050"/>
                    </a:solidFill>
                  </a:tcPr>
                </a:tc>
                <a:tc>
                  <a:txBody>
                    <a:bodyPr/>
                    <a:lstStyle/>
                    <a:p>
                      <a:pPr algn="ctr"/>
                      <a:r>
                        <a:rPr lang="en-VN" sz="1400" dirty="0">
                          <a:solidFill>
                            <a:schemeClr val="tx1"/>
                          </a:solidFill>
                        </a:rPr>
                        <a:t>JUDICIAL PROCESS</a:t>
                      </a:r>
                    </a:p>
                  </a:txBody>
                  <a:tcPr marL="68580" marR="68580" marT="34290" marB="34290">
                    <a:solidFill>
                      <a:srgbClr val="FFC000"/>
                    </a:solidFill>
                  </a:tcPr>
                </a:tc>
                <a:extLst>
                  <a:ext uri="{0D108BD9-81ED-4DB2-BD59-A6C34878D82A}">
                    <a16:rowId xmlns:a16="http://schemas.microsoft.com/office/drawing/2014/main" val="2551886669"/>
                  </a:ext>
                </a:extLst>
              </a:tr>
              <a:tr h="455160">
                <a:tc>
                  <a:txBody>
                    <a:bodyPr/>
                    <a:lstStyle/>
                    <a:p>
                      <a:r>
                        <a:rPr lang="en-VN" sz="1300" b="1" dirty="0"/>
                        <a:t>Initiator/Complainant</a:t>
                      </a:r>
                    </a:p>
                  </a:txBody>
                  <a:tcPr marL="68580" marR="68580" marT="34290" marB="34290"/>
                </a:tc>
                <a:tc>
                  <a:txBody>
                    <a:bodyPr/>
                    <a:lstStyle/>
                    <a:p>
                      <a:r>
                        <a:rPr lang="en-US" sz="1300" dirty="0"/>
                        <a:t>Often but not always Bishop/Cabinet</a:t>
                      </a:r>
                      <a:endParaRPr lang="en-VN" sz="1300" dirty="0"/>
                    </a:p>
                  </a:txBody>
                  <a:tcPr marL="68580" marR="68580" marT="34290" marB="34290">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t>Often but not always individual (victim)</a:t>
                      </a:r>
                      <a:endParaRPr lang="en-VN" sz="1300" dirty="0"/>
                    </a:p>
                  </a:txBody>
                  <a:tcPr marL="68580" marR="68580" marT="34290" marB="34290">
                    <a:solidFill>
                      <a:srgbClr val="FFC000"/>
                    </a:solidFill>
                  </a:tcPr>
                </a:tc>
                <a:extLst>
                  <a:ext uri="{0D108BD9-81ED-4DB2-BD59-A6C34878D82A}">
                    <a16:rowId xmlns:a16="http://schemas.microsoft.com/office/drawing/2014/main" val="1918757176"/>
                  </a:ext>
                </a:extLst>
              </a:tr>
              <a:tr h="865429">
                <a:tc>
                  <a:txBody>
                    <a:bodyPr/>
                    <a:lstStyle/>
                    <a:p>
                      <a:r>
                        <a:rPr lang="en-VN" sz="1300" b="1" dirty="0"/>
                        <a:t>Complaint</a:t>
                      </a:r>
                    </a:p>
                  </a:txBody>
                  <a:tcPr marL="68580" marR="68580" marT="34290" marB="34290"/>
                </a:tc>
                <a:tc>
                  <a:txBody>
                    <a:bodyPr/>
                    <a:lstStyle/>
                    <a:p>
                      <a:r>
                        <a:rPr lang="en-US" sz="1300" dirty="0"/>
                        <a:t>Allegations of </a:t>
                      </a:r>
                      <a:r>
                        <a:rPr lang="en-US" sz="1300" kern="1200" dirty="0">
                          <a:solidFill>
                            <a:schemeClr val="dk1"/>
                          </a:solidFill>
                          <a:effectLst/>
                          <a:latin typeface="+mn-lt"/>
                          <a:ea typeface="+mn-ea"/>
                          <a:cs typeface="+mn-cs"/>
                        </a:rPr>
                        <a:t>incompetence, ineffectiveness, or inability to perform ministerial duties.</a:t>
                      </a:r>
                      <a:r>
                        <a:rPr lang="en-US" sz="1300" dirty="0"/>
                        <a:t> ¶ 355.2(b)</a:t>
                      </a:r>
                    </a:p>
                  </a:txBody>
                  <a:tcPr marL="68580" marR="68580" marT="34290" marB="34290">
                    <a:solidFill>
                      <a:srgbClr val="92D050"/>
                    </a:solidFill>
                  </a:tcPr>
                </a:tc>
                <a:tc>
                  <a:txBody>
                    <a:bodyPr/>
                    <a:lstStyle/>
                    <a:p>
                      <a:r>
                        <a:rPr lang="en-US" sz="1300" i="0" dirty="0"/>
                        <a:t>Allegations of “misconduct as defined in ¶ 2702.1” </a:t>
                      </a:r>
                    </a:p>
                    <a:p>
                      <a:r>
                        <a:rPr lang="en-US" sz="1300" i="0" dirty="0"/>
                        <a:t>(i.e. chargeable offenses) ¶ 363.2 </a:t>
                      </a:r>
                      <a:endParaRPr lang="en-VN" sz="1300" i="0" dirty="0"/>
                    </a:p>
                  </a:txBody>
                  <a:tcPr marL="68580" marR="68580" marT="34290" marB="34290">
                    <a:solidFill>
                      <a:srgbClr val="FFC000"/>
                    </a:solidFill>
                  </a:tcPr>
                </a:tc>
                <a:extLst>
                  <a:ext uri="{0D108BD9-81ED-4DB2-BD59-A6C34878D82A}">
                    <a16:rowId xmlns:a16="http://schemas.microsoft.com/office/drawing/2014/main" val="659174667"/>
                  </a:ext>
                </a:extLst>
              </a:tr>
              <a:tr h="455436">
                <a:tc>
                  <a:txBody>
                    <a:bodyPr/>
                    <a:lstStyle/>
                    <a:p>
                      <a:r>
                        <a:rPr lang="en-VN" sz="1300" b="1" dirty="0"/>
                        <a:t>Process</a:t>
                      </a:r>
                    </a:p>
                  </a:txBody>
                  <a:tcPr marL="68580" marR="68580" marT="34290" marB="34290"/>
                </a:tc>
                <a:tc>
                  <a:txBody>
                    <a:bodyPr/>
                    <a:lstStyle/>
                    <a:p>
                      <a:r>
                        <a:rPr lang="en-VN" sz="1300" dirty="0"/>
                        <a:t>Administrative Fair Process ¶¶ 362-364</a:t>
                      </a:r>
                    </a:p>
                  </a:txBody>
                  <a:tcPr marL="68580" marR="68580" marT="34290" marB="34290">
                    <a:solidFill>
                      <a:srgbClr val="92D050"/>
                    </a:solidFill>
                  </a:tcPr>
                </a:tc>
                <a:tc>
                  <a:txBody>
                    <a:bodyPr/>
                    <a:lstStyle/>
                    <a:p>
                      <a:r>
                        <a:rPr lang="en-US" sz="1300" i="0" dirty="0"/>
                        <a:t>Fair Process in Judicial Proceedings ¶¶ 2701-2719</a:t>
                      </a:r>
                      <a:endParaRPr lang="en-VN" sz="1300" i="0" dirty="0"/>
                    </a:p>
                  </a:txBody>
                  <a:tcPr marL="68580" marR="68580" marT="34290" marB="34290">
                    <a:solidFill>
                      <a:srgbClr val="FFC000"/>
                    </a:solidFill>
                  </a:tcPr>
                </a:tc>
                <a:extLst>
                  <a:ext uri="{0D108BD9-81ED-4DB2-BD59-A6C34878D82A}">
                    <a16:rowId xmlns:a16="http://schemas.microsoft.com/office/drawing/2014/main" val="1634997622"/>
                  </a:ext>
                </a:extLst>
              </a:tr>
              <a:tr h="1128239">
                <a:tc>
                  <a:txBody>
                    <a:bodyPr/>
                    <a:lstStyle/>
                    <a:p>
                      <a:r>
                        <a:rPr lang="en-VN" sz="1300" b="1" dirty="0"/>
                        <a:t>Parties/Bodies</a:t>
                      </a:r>
                    </a:p>
                  </a:txBody>
                  <a:tcPr marL="68580" marR="68580" marT="34290" marB="34290"/>
                </a:tc>
                <a:tc>
                  <a:txBody>
                    <a:bodyPr/>
                    <a:lstStyle/>
                    <a:p>
                      <a:pPr marL="285750" indent="-285750">
                        <a:buFont typeface="Arial" panose="020B0604020202020204" pitchFamily="34" charset="0"/>
                        <a:buChar char="•"/>
                      </a:pPr>
                      <a:r>
                        <a:rPr lang="en-VN" sz="1300" dirty="0"/>
                        <a:t>Clergy person and counsel</a:t>
                      </a:r>
                    </a:p>
                    <a:p>
                      <a:pPr marL="285750" indent="-285750">
                        <a:buFont typeface="Arial" panose="020B0604020202020204" pitchFamily="34" charset="0"/>
                        <a:buChar char="•"/>
                      </a:pPr>
                      <a:r>
                        <a:rPr lang="en-VN" sz="1300" dirty="0"/>
                        <a:t>Cabinet rep.</a:t>
                      </a:r>
                    </a:p>
                    <a:p>
                      <a:pPr marL="285750" indent="-285750">
                        <a:buFont typeface="Arial" panose="020B0604020202020204" pitchFamily="34" charset="0"/>
                        <a:buChar char="•"/>
                      </a:pPr>
                      <a:r>
                        <a:rPr lang="en-VN" sz="1300" dirty="0"/>
                        <a:t>Board of Ordained Ministry</a:t>
                      </a:r>
                    </a:p>
                    <a:p>
                      <a:pPr marL="285750" indent="-285750">
                        <a:buFont typeface="Arial" panose="020B0604020202020204" pitchFamily="34" charset="0"/>
                        <a:buChar char="•"/>
                      </a:pPr>
                      <a:r>
                        <a:rPr lang="en-VN" sz="1300" dirty="0"/>
                        <a:t>Conference Relations Committee</a:t>
                      </a:r>
                    </a:p>
                  </a:txBody>
                  <a:tcPr marL="68580" marR="68580" marT="34290" marB="34290">
                    <a:solidFill>
                      <a:srgbClr val="92D050"/>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VN" sz="1300" dirty="0"/>
                        <a:t>Clergy person and counsel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VN" sz="1300" b="0" dirty="0"/>
                        <a:t>Counsel for the Church, assistant counsel</a:t>
                      </a:r>
                      <a:endParaRPr lang="en-VN" sz="1300" dirty="0"/>
                    </a:p>
                    <a:p>
                      <a:pPr marL="285750" indent="-285750">
                        <a:buFont typeface="Arial" panose="020B0604020202020204" pitchFamily="34" charset="0"/>
                        <a:buChar char="•"/>
                      </a:pPr>
                      <a:r>
                        <a:rPr lang="en-VN" sz="1300" b="0" dirty="0"/>
                        <a:t>Complainant and counsel</a:t>
                      </a:r>
                    </a:p>
                    <a:p>
                      <a:pPr marL="285750" indent="-285750">
                        <a:buFont typeface="Arial" panose="020B0604020202020204" pitchFamily="34" charset="0"/>
                        <a:buChar char="•"/>
                      </a:pPr>
                      <a:r>
                        <a:rPr lang="en-VN" sz="1300" b="0" dirty="0"/>
                        <a:t>Committee on Investigation</a:t>
                      </a:r>
                    </a:p>
                  </a:txBody>
                  <a:tcPr marL="68580" marR="68580" marT="34290" marB="34290">
                    <a:solidFill>
                      <a:srgbClr val="FFC000"/>
                    </a:solidFill>
                  </a:tcPr>
                </a:tc>
                <a:extLst>
                  <a:ext uri="{0D108BD9-81ED-4DB2-BD59-A6C34878D82A}">
                    <a16:rowId xmlns:a16="http://schemas.microsoft.com/office/drawing/2014/main" val="265022772"/>
                  </a:ext>
                </a:extLst>
              </a:tr>
              <a:tr h="526489">
                <a:tc>
                  <a:txBody>
                    <a:bodyPr/>
                    <a:lstStyle/>
                    <a:p>
                      <a:r>
                        <a:rPr lang="en-VN" sz="1300" b="1" dirty="0"/>
                        <a:t>Final decision</a:t>
                      </a:r>
                    </a:p>
                  </a:txBody>
                  <a:tcPr marL="68580" marR="68580" marT="34290" marB="34290"/>
                </a:tc>
                <a:tc>
                  <a:txBody>
                    <a:bodyPr/>
                    <a:lstStyle/>
                    <a:p>
                      <a:pPr algn="ctr"/>
                      <a:r>
                        <a:rPr lang="en-VN" sz="1300" dirty="0"/>
                        <a:t>Clergy Session</a:t>
                      </a:r>
                    </a:p>
                  </a:txBody>
                  <a:tcPr marL="68580" marR="68580" marT="34290" marB="34290">
                    <a:solidFill>
                      <a:srgbClr val="92D050"/>
                    </a:solidFill>
                  </a:tcPr>
                </a:tc>
                <a:tc>
                  <a:txBody>
                    <a:bodyPr/>
                    <a:lstStyle/>
                    <a:p>
                      <a:pPr algn="ctr"/>
                      <a:r>
                        <a:rPr lang="en-VN" sz="1300" b="0" dirty="0"/>
                        <a:t>Trial Court</a:t>
                      </a:r>
                    </a:p>
                  </a:txBody>
                  <a:tcPr marL="68580" marR="68580" marT="34290" marB="34290">
                    <a:solidFill>
                      <a:srgbClr val="FFC000"/>
                    </a:solidFill>
                  </a:tcPr>
                </a:tc>
                <a:extLst>
                  <a:ext uri="{0D108BD9-81ED-4DB2-BD59-A6C34878D82A}">
                    <a16:rowId xmlns:a16="http://schemas.microsoft.com/office/drawing/2014/main" val="1421221895"/>
                  </a:ext>
                </a:extLst>
              </a:tr>
              <a:tr h="1188957">
                <a:tc>
                  <a:txBody>
                    <a:bodyPr/>
                    <a:lstStyle/>
                    <a:p>
                      <a:r>
                        <a:rPr lang="en-VN" sz="1300" b="1" dirty="0"/>
                        <a:t>Review/Appellate Bodies</a:t>
                      </a:r>
                    </a:p>
                  </a:txBody>
                  <a:tcPr marL="68580" marR="68580" marT="34290" marB="34290"/>
                </a:tc>
                <a:tc>
                  <a:txBody>
                    <a:bodyPr/>
                    <a:lstStyle/>
                    <a:p>
                      <a:pPr marL="285750" indent="-285750">
                        <a:buFont typeface="Arial" panose="020B0604020202020204" pitchFamily="34" charset="0"/>
                        <a:buChar char="•"/>
                      </a:pPr>
                      <a:r>
                        <a:rPr lang="en-US" sz="1300" dirty="0"/>
                        <a:t>ARC – mandatory review ¶ 635</a:t>
                      </a:r>
                    </a:p>
                    <a:p>
                      <a:pPr marL="285750" indent="-285750">
                        <a:buFont typeface="Arial" panose="020B0604020202020204" pitchFamily="34" charset="0"/>
                        <a:buChar char="•"/>
                      </a:pPr>
                      <a:r>
                        <a:rPr lang="en-US" sz="1300" dirty="0"/>
                        <a:t>ARC – appellate review ¶ 2719.3-4</a:t>
                      </a:r>
                    </a:p>
                    <a:p>
                      <a:pPr marL="285750" indent="-285750">
                        <a:buFont typeface="Arial" panose="020B0604020202020204" pitchFamily="34" charset="0"/>
                        <a:buChar char="•"/>
                      </a:pPr>
                      <a:r>
                        <a:rPr lang="en-US" sz="1300" dirty="0"/>
                        <a:t>Jurisdictional Committee on Appeals</a:t>
                      </a:r>
                    </a:p>
                    <a:p>
                      <a:pPr marL="285750" indent="-285750">
                        <a:buFont typeface="Arial" panose="020B0604020202020204" pitchFamily="34" charset="0"/>
                        <a:buChar char="•"/>
                      </a:pPr>
                      <a:r>
                        <a:rPr lang="en-US" sz="1300" dirty="0"/>
                        <a:t>Judicial Council</a:t>
                      </a:r>
                      <a:endParaRPr lang="en-VN" sz="1300" dirty="0"/>
                    </a:p>
                  </a:txBody>
                  <a:tcPr marL="68580" marR="68580" marT="34290" marB="34290">
                    <a:solidFill>
                      <a:srgbClr val="92D050"/>
                    </a:solidFill>
                  </a:tcPr>
                </a:tc>
                <a:tc>
                  <a:txBody>
                    <a:bodyPr/>
                    <a:lstStyle/>
                    <a:p>
                      <a:pPr marL="285750" indent="-285750">
                        <a:buFont typeface="Arial" panose="020B0604020202020204" pitchFamily="34" charset="0"/>
                        <a:buChar char="•"/>
                      </a:pPr>
                      <a:r>
                        <a:rPr lang="en-US" sz="1300" dirty="0"/>
                        <a:t>Jurisdictional Committee on Appeals</a:t>
                      </a:r>
                    </a:p>
                    <a:p>
                      <a:pPr marL="285750" indent="-285750">
                        <a:buFont typeface="Arial" panose="020B0604020202020204" pitchFamily="34" charset="0"/>
                        <a:buChar char="•"/>
                      </a:pPr>
                      <a:r>
                        <a:rPr lang="en-VN" sz="1300" b="0" dirty="0"/>
                        <a:t>Judicial Council</a:t>
                      </a:r>
                    </a:p>
                  </a:txBody>
                  <a:tcPr marL="68580" marR="68580" marT="34290" marB="34290">
                    <a:solidFill>
                      <a:srgbClr val="FFC000"/>
                    </a:solidFill>
                  </a:tcPr>
                </a:tc>
                <a:extLst>
                  <a:ext uri="{0D108BD9-81ED-4DB2-BD59-A6C34878D82A}">
                    <a16:rowId xmlns:a16="http://schemas.microsoft.com/office/drawing/2014/main" val="4276873560"/>
                  </a:ext>
                </a:extLst>
              </a:tr>
            </a:tbl>
          </a:graphicData>
        </a:graphic>
      </p:graphicFrame>
    </p:spTree>
    <p:extLst>
      <p:ext uri="{BB962C8B-B14F-4D97-AF65-F5344CB8AC3E}">
        <p14:creationId xmlns:p14="http://schemas.microsoft.com/office/powerpoint/2010/main" val="235007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670C02F-C822-F243-A825-7588B09A7D1A}"/>
              </a:ext>
            </a:extLst>
          </p:cNvPr>
          <p:cNvGraphicFramePr>
            <a:graphicFrameLocks noGrp="1"/>
          </p:cNvGraphicFramePr>
          <p:nvPr>
            <p:ph idx="1"/>
          </p:nvPr>
        </p:nvGraphicFramePr>
        <p:xfrm>
          <a:off x="2380060" y="425999"/>
          <a:ext cx="7429500" cy="41990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Horizontal Scroll 4">
            <a:extLst>
              <a:ext uri="{FF2B5EF4-FFF2-40B4-BE49-F238E27FC236}">
                <a16:creationId xmlns:a16="http://schemas.microsoft.com/office/drawing/2014/main" id="{E2A6C7F7-69EC-2D41-B7CB-E8CBA1284360}"/>
              </a:ext>
            </a:extLst>
          </p:cNvPr>
          <p:cNvSpPr/>
          <p:nvPr/>
        </p:nvSpPr>
        <p:spPr>
          <a:xfrm>
            <a:off x="1381556" y="4625020"/>
            <a:ext cx="9428888" cy="1806981"/>
          </a:xfrm>
          <a:prstGeom prst="horizont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entury Gothic" panose="020B0502020202020204"/>
                <a:ea typeface="+mn-ea"/>
                <a:cs typeface="+mn-cs"/>
              </a:rPr>
              <a:t>NOTE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VN" sz="1800" b="0" i="0" u="none" strike="noStrike" kern="1200" cap="none" spc="0" normalizeH="0" baseline="0" noProof="0" dirty="0">
                <a:ln>
                  <a:noFill/>
                </a:ln>
                <a:solidFill>
                  <a:sysClr val="windowText" lastClr="000000"/>
                </a:solidFill>
                <a:effectLst/>
                <a:uLnTx/>
                <a:uFillTx/>
                <a:latin typeface="Century Gothic" panose="020B0502020202020204"/>
                <a:ea typeface="+mn-ea"/>
                <a:cs typeface="+mn-cs"/>
              </a:rPr>
              <a:t>A judicial complaint </a:t>
            </a:r>
            <a:r>
              <a:rPr kumimoji="0" lang="en-VN" sz="1800" b="0" i="0" u="sng" strike="noStrike" kern="1200" cap="none" spc="0" normalizeH="0" baseline="0" noProof="0" dirty="0">
                <a:ln>
                  <a:noFill/>
                </a:ln>
                <a:solidFill>
                  <a:sysClr val="windowText" lastClr="000000"/>
                </a:solidFill>
                <a:effectLst/>
                <a:uLnTx/>
                <a:uFillTx/>
                <a:latin typeface="Century Gothic" panose="020B0502020202020204"/>
                <a:ea typeface="+mn-ea"/>
                <a:cs typeface="+mn-cs"/>
              </a:rPr>
              <a:t>cannot</a:t>
            </a:r>
            <a:r>
              <a:rPr kumimoji="0" lang="en-VN" sz="1800" b="0" i="0" u="none" strike="noStrike" kern="1200" cap="none" spc="0" normalizeH="0" baseline="0" noProof="0" dirty="0">
                <a:ln>
                  <a:noFill/>
                </a:ln>
                <a:solidFill>
                  <a:sysClr val="windowText" lastClr="000000"/>
                </a:solidFill>
                <a:effectLst/>
                <a:uLnTx/>
                <a:uFillTx/>
                <a:latin typeface="Century Gothic" panose="020B0502020202020204"/>
                <a:ea typeface="+mn-ea"/>
                <a:cs typeface="+mn-cs"/>
              </a:rPr>
              <a:t> be prosecuted through administrative procedures. Nor can an administrative complaint be resolved through judicial process</a:t>
            </a:r>
          </a:p>
        </p:txBody>
      </p:sp>
    </p:spTree>
    <p:extLst>
      <p:ext uri="{BB962C8B-B14F-4D97-AF65-F5344CB8AC3E}">
        <p14:creationId xmlns:p14="http://schemas.microsoft.com/office/powerpoint/2010/main" val="218645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9BEA0F48-E5A6-9349-B314-0584FE92B582}"/>
                                            </p:graphicEl>
                                          </p:spTgt>
                                        </p:tgtEl>
                                        <p:attrNameLst>
                                          <p:attrName>style.visibility</p:attrName>
                                        </p:attrNameLst>
                                      </p:cBhvr>
                                      <p:to>
                                        <p:strVal val="visible"/>
                                      </p:to>
                                    </p:set>
                                    <p:anim calcmode="lin" valueType="num">
                                      <p:cBhvr additive="base">
                                        <p:cTn id="7" dur="500" fill="hold"/>
                                        <p:tgtEl>
                                          <p:spTgt spid="4">
                                            <p:graphicEl>
                                              <a:dgm id="{9BEA0F48-E5A6-9349-B314-0584FE92B582}"/>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9BEA0F48-E5A6-9349-B314-0584FE92B582}"/>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F029A4BD-ABF9-9241-8AA5-835B911F95F9}"/>
                                            </p:graphicEl>
                                          </p:spTgt>
                                        </p:tgtEl>
                                        <p:attrNameLst>
                                          <p:attrName>style.visibility</p:attrName>
                                        </p:attrNameLst>
                                      </p:cBhvr>
                                      <p:to>
                                        <p:strVal val="visible"/>
                                      </p:to>
                                    </p:set>
                                    <p:anim calcmode="lin" valueType="num">
                                      <p:cBhvr additive="base">
                                        <p:cTn id="13" dur="500" fill="hold"/>
                                        <p:tgtEl>
                                          <p:spTgt spid="4">
                                            <p:graphicEl>
                                              <a:dgm id="{F029A4BD-ABF9-9241-8AA5-835B911F95F9}"/>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F029A4BD-ABF9-9241-8AA5-835B911F95F9}"/>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47869356-362F-BA4A-902F-69D0D3188C14}"/>
                                            </p:graphicEl>
                                          </p:spTgt>
                                        </p:tgtEl>
                                        <p:attrNameLst>
                                          <p:attrName>style.visibility</p:attrName>
                                        </p:attrNameLst>
                                      </p:cBhvr>
                                      <p:to>
                                        <p:strVal val="visible"/>
                                      </p:to>
                                    </p:set>
                                    <p:anim calcmode="lin" valueType="num">
                                      <p:cBhvr additive="base">
                                        <p:cTn id="17" dur="500" fill="hold"/>
                                        <p:tgtEl>
                                          <p:spTgt spid="4">
                                            <p:graphicEl>
                                              <a:dgm id="{47869356-362F-BA4A-902F-69D0D3188C14}"/>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47869356-362F-BA4A-902F-69D0D3188C14}"/>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graphicEl>
                                              <a:dgm id="{D88181E5-73A6-F241-BA97-0F2CB6455818}"/>
                                            </p:graphicEl>
                                          </p:spTgt>
                                        </p:tgtEl>
                                        <p:attrNameLst>
                                          <p:attrName>style.visibility</p:attrName>
                                        </p:attrNameLst>
                                      </p:cBhvr>
                                      <p:to>
                                        <p:strVal val="visible"/>
                                      </p:to>
                                    </p:set>
                                    <p:anim calcmode="lin" valueType="num">
                                      <p:cBhvr additive="base">
                                        <p:cTn id="23" dur="500" fill="hold"/>
                                        <p:tgtEl>
                                          <p:spTgt spid="4">
                                            <p:graphicEl>
                                              <a:dgm id="{D88181E5-73A6-F241-BA97-0F2CB6455818}"/>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D88181E5-73A6-F241-BA97-0F2CB6455818}"/>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6B53E84A-C4E3-314E-B202-F330BD500CED}"/>
                                            </p:graphicEl>
                                          </p:spTgt>
                                        </p:tgtEl>
                                        <p:attrNameLst>
                                          <p:attrName>style.visibility</p:attrName>
                                        </p:attrNameLst>
                                      </p:cBhvr>
                                      <p:to>
                                        <p:strVal val="visible"/>
                                      </p:to>
                                    </p:set>
                                    <p:anim calcmode="lin" valueType="num">
                                      <p:cBhvr additive="base">
                                        <p:cTn id="27" dur="500" fill="hold"/>
                                        <p:tgtEl>
                                          <p:spTgt spid="4">
                                            <p:graphicEl>
                                              <a:dgm id="{6B53E84A-C4E3-314E-B202-F330BD500CED}"/>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6B53E84A-C4E3-314E-B202-F330BD500CED}"/>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graphicEl>
                                              <a:dgm id="{59EE37FA-9B21-1243-AE67-AA19356024F4}"/>
                                            </p:graphicEl>
                                          </p:spTgt>
                                        </p:tgtEl>
                                        <p:attrNameLst>
                                          <p:attrName>style.visibility</p:attrName>
                                        </p:attrNameLst>
                                      </p:cBhvr>
                                      <p:to>
                                        <p:strVal val="visible"/>
                                      </p:to>
                                    </p:set>
                                    <p:anim calcmode="lin" valueType="num">
                                      <p:cBhvr additive="base">
                                        <p:cTn id="33" dur="500" fill="hold"/>
                                        <p:tgtEl>
                                          <p:spTgt spid="4">
                                            <p:graphicEl>
                                              <a:dgm id="{59EE37FA-9B21-1243-AE67-AA19356024F4}"/>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graphicEl>
                                              <a:dgm id="{59EE37FA-9B21-1243-AE67-AA19356024F4}"/>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graphicEl>
                                              <a:dgm id="{817D4FED-1D75-3E4E-9D7D-83ED95CCD647}"/>
                                            </p:graphicEl>
                                          </p:spTgt>
                                        </p:tgtEl>
                                        <p:attrNameLst>
                                          <p:attrName>style.visibility</p:attrName>
                                        </p:attrNameLst>
                                      </p:cBhvr>
                                      <p:to>
                                        <p:strVal val="visible"/>
                                      </p:to>
                                    </p:set>
                                    <p:anim calcmode="lin" valueType="num">
                                      <p:cBhvr additive="base">
                                        <p:cTn id="37" dur="500" fill="hold"/>
                                        <p:tgtEl>
                                          <p:spTgt spid="4">
                                            <p:graphicEl>
                                              <a:dgm id="{817D4FED-1D75-3E4E-9D7D-83ED95CCD647}"/>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817D4FED-1D75-3E4E-9D7D-83ED95CCD647}"/>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graphicEl>
                                              <a:dgm id="{26FC862A-37F8-954B-BAE5-2D15CD779FA7}"/>
                                            </p:graphicEl>
                                          </p:spTgt>
                                        </p:tgtEl>
                                        <p:attrNameLst>
                                          <p:attrName>style.visibility</p:attrName>
                                        </p:attrNameLst>
                                      </p:cBhvr>
                                      <p:to>
                                        <p:strVal val="visible"/>
                                      </p:to>
                                    </p:set>
                                    <p:anim calcmode="lin" valueType="num">
                                      <p:cBhvr additive="base">
                                        <p:cTn id="43" dur="500" fill="hold"/>
                                        <p:tgtEl>
                                          <p:spTgt spid="4">
                                            <p:graphicEl>
                                              <a:dgm id="{26FC862A-37F8-954B-BAE5-2D15CD779FA7}"/>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graphicEl>
                                              <a:dgm id="{26FC862A-37F8-954B-BAE5-2D15CD779FA7}"/>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4">
                                            <p:graphicEl>
                                              <a:dgm id="{3A9FA46F-97DD-DF4C-A30C-BFC05172A341}"/>
                                            </p:graphicEl>
                                          </p:spTgt>
                                        </p:tgtEl>
                                        <p:attrNameLst>
                                          <p:attrName>style.visibility</p:attrName>
                                        </p:attrNameLst>
                                      </p:cBhvr>
                                      <p:to>
                                        <p:strVal val="visible"/>
                                      </p:to>
                                    </p:set>
                                    <p:anim calcmode="lin" valueType="num">
                                      <p:cBhvr additive="base">
                                        <p:cTn id="47" dur="500" fill="hold"/>
                                        <p:tgtEl>
                                          <p:spTgt spid="4">
                                            <p:graphicEl>
                                              <a:dgm id="{3A9FA46F-97DD-DF4C-A30C-BFC05172A341}"/>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graphicEl>
                                              <a:dgm id="{3A9FA46F-97DD-DF4C-A30C-BFC05172A341}"/>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4">
                                            <p:graphicEl>
                                              <a:dgm id="{79B7D446-CCCD-AD47-868C-42AE5533933F}"/>
                                            </p:graphicEl>
                                          </p:spTgt>
                                        </p:tgtEl>
                                        <p:attrNameLst>
                                          <p:attrName>style.visibility</p:attrName>
                                        </p:attrNameLst>
                                      </p:cBhvr>
                                      <p:to>
                                        <p:strVal val="visible"/>
                                      </p:to>
                                    </p:set>
                                    <p:anim calcmode="lin" valueType="num">
                                      <p:cBhvr additive="base">
                                        <p:cTn id="53" dur="500" fill="hold"/>
                                        <p:tgtEl>
                                          <p:spTgt spid="4">
                                            <p:graphicEl>
                                              <a:dgm id="{79B7D446-CCCD-AD47-868C-42AE5533933F}"/>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graphicEl>
                                              <a:dgm id="{79B7D446-CCCD-AD47-868C-42AE5533933F}"/>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4">
                                            <p:graphicEl>
                                              <a:dgm id="{174723FD-D836-D449-81F6-081A1C1EDA2B}"/>
                                            </p:graphicEl>
                                          </p:spTgt>
                                        </p:tgtEl>
                                        <p:attrNameLst>
                                          <p:attrName>style.visibility</p:attrName>
                                        </p:attrNameLst>
                                      </p:cBhvr>
                                      <p:to>
                                        <p:strVal val="visible"/>
                                      </p:to>
                                    </p:set>
                                    <p:anim calcmode="lin" valueType="num">
                                      <p:cBhvr additive="base">
                                        <p:cTn id="57" dur="500" fill="hold"/>
                                        <p:tgtEl>
                                          <p:spTgt spid="4">
                                            <p:graphicEl>
                                              <a:dgm id="{174723FD-D836-D449-81F6-081A1C1EDA2B}"/>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graphicEl>
                                              <a:dgm id="{174723FD-D836-D449-81F6-081A1C1EDA2B}"/>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1"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anim calcmode="lin" valueType="num">
                                      <p:cBhvr additive="base">
                                        <p:cTn id="63" dur="500" fill="hold"/>
                                        <p:tgtEl>
                                          <p:spTgt spid="5"/>
                                        </p:tgtEl>
                                        <p:attrNameLst>
                                          <p:attrName>ppt_x</p:attrName>
                                        </p:attrNameLst>
                                      </p:cBhvr>
                                      <p:tavLst>
                                        <p:tav tm="0">
                                          <p:val>
                                            <p:strVal val="#ppt_x"/>
                                          </p:val>
                                        </p:tav>
                                        <p:tav tm="100000">
                                          <p:val>
                                            <p:strVal val="#ppt_x"/>
                                          </p:val>
                                        </p:tav>
                                      </p:tavLst>
                                    </p:anim>
                                    <p:anim calcmode="lin" valueType="num">
                                      <p:cBhvr additive="base">
                                        <p:cTn id="6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8BD2F-F7EF-4949-B594-37606C36409D}"/>
              </a:ext>
            </a:extLst>
          </p:cNvPr>
          <p:cNvSpPr>
            <a:spLocks noGrp="1"/>
          </p:cNvSpPr>
          <p:nvPr>
            <p:ph type="title"/>
          </p:nvPr>
        </p:nvSpPr>
        <p:spPr>
          <a:xfrm>
            <a:off x="1640155" y="670605"/>
            <a:ext cx="8911687" cy="1280890"/>
          </a:xfrm>
        </p:spPr>
        <p:txBody>
          <a:bodyPr/>
          <a:lstStyle/>
          <a:p>
            <a:r>
              <a:rPr lang="en-VN" b="1" dirty="0"/>
              <a:t>What is a chargeable offense?</a:t>
            </a:r>
          </a:p>
        </p:txBody>
      </p:sp>
      <p:sp>
        <p:nvSpPr>
          <p:cNvPr id="3" name="Content Placeholder 2">
            <a:extLst>
              <a:ext uri="{FF2B5EF4-FFF2-40B4-BE49-F238E27FC236}">
                <a16:creationId xmlns:a16="http://schemas.microsoft.com/office/drawing/2014/main" id="{B52BC75E-D6DE-E348-8CC0-7E9149B34C39}"/>
              </a:ext>
            </a:extLst>
          </p:cNvPr>
          <p:cNvSpPr>
            <a:spLocks noGrp="1"/>
          </p:cNvSpPr>
          <p:nvPr>
            <p:ph idx="1"/>
          </p:nvPr>
        </p:nvSpPr>
        <p:spPr>
          <a:xfrm>
            <a:off x="1640156" y="2125849"/>
            <a:ext cx="8911687" cy="4323471"/>
          </a:xfrm>
        </p:spPr>
        <p:txBody>
          <a:bodyPr>
            <a:normAutofit/>
          </a:bodyPr>
          <a:lstStyle/>
          <a:p>
            <a:r>
              <a:rPr lang="en-VN" sz="2600" dirty="0"/>
              <a:t>The </a:t>
            </a:r>
            <a:r>
              <a:rPr lang="en-VN" sz="2600" i="1" dirty="0"/>
              <a:t>Discipline</a:t>
            </a:r>
            <a:r>
              <a:rPr lang="en-VN" sz="2600" dirty="0"/>
              <a:t> does not define the term “chargeable offense.” </a:t>
            </a:r>
          </a:p>
          <a:p>
            <a:r>
              <a:rPr lang="en-VN" sz="2600" b="1" dirty="0"/>
              <a:t>Unofficial definition</a:t>
            </a:r>
            <a:r>
              <a:rPr lang="en-VN" sz="2600" dirty="0"/>
              <a:t>: A chargeable offense is a prohibited conduct listed in ¶ 2702.1 that, if committed by a clergyperson, can subject him/her to the complaint process under ¶¶ 363, 2703-2715.</a:t>
            </a:r>
          </a:p>
          <a:p>
            <a:r>
              <a:rPr lang="en-VN" sz="2600" dirty="0"/>
              <a:t>The </a:t>
            </a:r>
            <a:r>
              <a:rPr lang="en-VN" sz="2600" i="1" dirty="0"/>
              <a:t>Discipline</a:t>
            </a:r>
            <a:r>
              <a:rPr lang="en-VN" sz="2600" dirty="0"/>
              <a:t> does not describe the elements (i.e. legal criteria) of a chargeable offense, except for domestic violence in ¶ 2702.1(l).</a:t>
            </a:r>
          </a:p>
        </p:txBody>
      </p:sp>
    </p:spTree>
    <p:extLst>
      <p:ext uri="{BB962C8B-B14F-4D97-AF65-F5344CB8AC3E}">
        <p14:creationId xmlns:p14="http://schemas.microsoft.com/office/powerpoint/2010/main" val="40120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5594D-D4D5-A441-8F4D-87871786D207}"/>
              </a:ext>
            </a:extLst>
          </p:cNvPr>
          <p:cNvSpPr>
            <a:spLocks noGrp="1"/>
          </p:cNvSpPr>
          <p:nvPr>
            <p:ph type="title"/>
          </p:nvPr>
        </p:nvSpPr>
        <p:spPr>
          <a:xfrm>
            <a:off x="1608463" y="564734"/>
            <a:ext cx="9896149" cy="1280890"/>
          </a:xfrm>
        </p:spPr>
        <p:txBody>
          <a:bodyPr/>
          <a:lstStyle/>
          <a:p>
            <a:r>
              <a:rPr lang="en-VN" b="1" dirty="0"/>
              <a:t>What types of chargeable offenses are listed in the </a:t>
            </a:r>
            <a:r>
              <a:rPr lang="en-VN" b="1" i="1" dirty="0"/>
              <a:t>Discipline</a:t>
            </a:r>
            <a:r>
              <a:rPr lang="en-VN" b="1" dirty="0"/>
              <a:t>?</a:t>
            </a:r>
          </a:p>
        </p:txBody>
      </p:sp>
      <p:sp>
        <p:nvSpPr>
          <p:cNvPr id="3" name="Content Placeholder 2">
            <a:extLst>
              <a:ext uri="{FF2B5EF4-FFF2-40B4-BE49-F238E27FC236}">
                <a16:creationId xmlns:a16="http://schemas.microsoft.com/office/drawing/2014/main" id="{6107B280-EB11-534A-B529-55FDC3A9E4CF}"/>
              </a:ext>
            </a:extLst>
          </p:cNvPr>
          <p:cNvSpPr>
            <a:spLocks noGrp="1"/>
          </p:cNvSpPr>
          <p:nvPr>
            <p:ph idx="1"/>
          </p:nvPr>
        </p:nvSpPr>
        <p:spPr>
          <a:xfrm>
            <a:off x="1187776" y="1757489"/>
            <a:ext cx="10853659" cy="4715432"/>
          </a:xfrm>
        </p:spPr>
        <p:txBody>
          <a:bodyPr>
            <a:noAutofit/>
          </a:bodyPr>
          <a:lstStyle/>
          <a:p>
            <a:pPr>
              <a:spcBef>
                <a:spcPts val="600"/>
              </a:spcBef>
            </a:pPr>
            <a:r>
              <a:rPr lang="en-US" sz="2000" dirty="0"/>
              <a:t>I</a:t>
            </a:r>
            <a:r>
              <a:rPr lang="en-VN" sz="2000" dirty="0"/>
              <a:t>mmorality ¶ 2702.1(a)</a:t>
            </a:r>
          </a:p>
          <a:p>
            <a:pPr>
              <a:spcBef>
                <a:spcPts val="600"/>
              </a:spcBef>
            </a:pPr>
            <a:r>
              <a:rPr lang="en-VN" sz="2000" dirty="0"/>
              <a:t>Crime ¶ 2702.1(b)</a:t>
            </a:r>
          </a:p>
          <a:p>
            <a:pPr>
              <a:spcBef>
                <a:spcPts val="600"/>
              </a:spcBef>
            </a:pPr>
            <a:r>
              <a:rPr lang="en-VN" sz="2000" dirty="0"/>
              <a:t>Disobedience to the order and discipline of The UMC ¶ 2702.1(c)</a:t>
            </a:r>
          </a:p>
          <a:p>
            <a:pPr>
              <a:spcBef>
                <a:spcPts val="600"/>
              </a:spcBef>
            </a:pPr>
            <a:r>
              <a:rPr lang="en-VN" sz="2000" dirty="0"/>
              <a:t>Dissemination of doctrines contrary to the established standards of The UMC ¶ 2702.1(d)</a:t>
            </a:r>
          </a:p>
          <a:p>
            <a:pPr>
              <a:spcBef>
                <a:spcPts val="600"/>
              </a:spcBef>
            </a:pPr>
            <a:r>
              <a:rPr lang="en-VN" sz="2000" dirty="0"/>
              <a:t>Relationships or behavior that undermines the ministry of another pastor ¶ 2702.1(e)</a:t>
            </a:r>
          </a:p>
          <a:p>
            <a:pPr>
              <a:spcBef>
                <a:spcPts val="600"/>
              </a:spcBef>
            </a:pPr>
            <a:r>
              <a:rPr lang="en-VN" sz="2000" dirty="0"/>
              <a:t>Child abuse ¶ 2702.1(f)</a:t>
            </a:r>
          </a:p>
          <a:p>
            <a:pPr>
              <a:spcBef>
                <a:spcPts val="600"/>
              </a:spcBef>
            </a:pPr>
            <a:r>
              <a:rPr lang="en-VN" sz="2000" dirty="0"/>
              <a:t>Sexual abuse ¶ 2702.1(g)</a:t>
            </a:r>
          </a:p>
          <a:p>
            <a:pPr>
              <a:spcBef>
                <a:spcPts val="600"/>
              </a:spcBef>
            </a:pPr>
            <a:r>
              <a:rPr lang="en-VN" sz="2000" dirty="0"/>
              <a:t>Sexual misconduct ¶ 2702.1(h)</a:t>
            </a:r>
          </a:p>
          <a:p>
            <a:pPr>
              <a:spcBef>
                <a:spcPts val="600"/>
              </a:spcBef>
            </a:pPr>
            <a:r>
              <a:rPr lang="en-VN" sz="2000" dirty="0"/>
              <a:t>Harassment ¶ 2702.1(i)</a:t>
            </a:r>
          </a:p>
          <a:p>
            <a:pPr>
              <a:spcBef>
                <a:spcPts val="600"/>
              </a:spcBef>
            </a:pPr>
            <a:r>
              <a:rPr lang="en-VN" sz="2000" dirty="0"/>
              <a:t>Racial or gender discrimination ¶ 2702.1(j)</a:t>
            </a:r>
          </a:p>
          <a:p>
            <a:pPr>
              <a:spcBef>
                <a:spcPts val="600"/>
              </a:spcBef>
            </a:pPr>
            <a:r>
              <a:rPr lang="en-VN" sz="2000" dirty="0"/>
              <a:t>Fiscal malfeasance ¶ 2702.1(k)</a:t>
            </a:r>
          </a:p>
          <a:p>
            <a:pPr>
              <a:spcBef>
                <a:spcPts val="600"/>
              </a:spcBef>
            </a:pPr>
            <a:r>
              <a:rPr lang="en-VN" sz="2000" dirty="0"/>
              <a:t>Domestic violence ¶ 2702.1(l)</a:t>
            </a:r>
          </a:p>
        </p:txBody>
      </p:sp>
    </p:spTree>
    <p:extLst>
      <p:ext uri="{BB962C8B-B14F-4D97-AF65-F5344CB8AC3E}">
        <p14:creationId xmlns:p14="http://schemas.microsoft.com/office/powerpoint/2010/main" val="486976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dissolv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dissolv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dissolve">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B9E575-EAEF-AFEB-CB29-660605921252}"/>
              </a:ext>
            </a:extLst>
          </p:cNvPr>
          <p:cNvSpPr>
            <a:spLocks noGrp="1"/>
          </p:cNvSpPr>
          <p:nvPr>
            <p:ph type="title"/>
          </p:nvPr>
        </p:nvSpPr>
        <p:spPr>
          <a:xfrm>
            <a:off x="1259893" y="3101093"/>
            <a:ext cx="2454052" cy="3029344"/>
          </a:xfrm>
        </p:spPr>
        <p:txBody>
          <a:bodyPr>
            <a:normAutofit/>
          </a:bodyPr>
          <a:lstStyle/>
          <a:p>
            <a:pPr>
              <a:lnSpc>
                <a:spcPct val="90000"/>
              </a:lnSpc>
            </a:pPr>
            <a:r>
              <a:rPr lang="en-VN" sz="2700" dirty="0">
                <a:solidFill>
                  <a:schemeClr val="bg1"/>
                </a:solidFill>
              </a:rPr>
              <a:t>Moratorium on Judicial Proceedigns Concerning Human Sexuality</a:t>
            </a:r>
          </a:p>
        </p:txBody>
      </p:sp>
      <p:sp>
        <p:nvSpPr>
          <p:cNvPr id="10"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n-VN"/>
          </a:p>
        </p:txBody>
      </p:sp>
      <p:sp useBgFill="1">
        <p:nvSpPr>
          <p:cNvPr id="12" name="Rectangle 11">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0997DCA-6B46-B1C6-9447-5E75EE9549D5}"/>
              </a:ext>
            </a:extLst>
          </p:cNvPr>
          <p:cNvSpPr>
            <a:spLocks noGrp="1"/>
          </p:cNvSpPr>
          <p:nvPr>
            <p:ph idx="1"/>
          </p:nvPr>
        </p:nvSpPr>
        <p:spPr>
          <a:xfrm>
            <a:off x="4220938" y="841826"/>
            <a:ext cx="7541706" cy="5979888"/>
          </a:xfrm>
        </p:spPr>
        <p:txBody>
          <a:bodyPr anchor="ctr">
            <a:normAutofit fontScale="92500"/>
          </a:bodyPr>
          <a:lstStyle/>
          <a:p>
            <a:pPr marL="0" indent="0">
              <a:buNone/>
            </a:pPr>
            <a:r>
              <a:rPr lang="en-VN" sz="2600" b="1" dirty="0">
                <a:latin typeface="Times New Roman" panose="02020603050405020304" pitchFamily="18" charset="0"/>
                <a:cs typeface="Times New Roman" panose="02020603050405020304" pitchFamily="18" charset="0"/>
              </a:rPr>
              <a:t>¶ 2701. </a:t>
            </a:r>
            <a:r>
              <a:rPr lang="en-VN" sz="2600" dirty="0">
                <a:latin typeface="Times New Roman" panose="02020603050405020304" pitchFamily="18" charset="0"/>
                <a:cs typeface="Times New Roman" panose="02020603050405020304" pitchFamily="18" charset="0"/>
              </a:rPr>
              <a:t>6.</a:t>
            </a:r>
            <a:r>
              <a:rPr lang="en-VN" sz="2600" b="1" dirty="0">
                <a:latin typeface="Times New Roman" panose="02020603050405020304" pitchFamily="18" charset="0"/>
                <a:cs typeface="Times New Roman" panose="02020603050405020304" pitchFamily="18" charset="0"/>
              </a:rPr>
              <a:t> </a:t>
            </a:r>
            <a:r>
              <a:rPr lang="en-US" sz="2600" dirty="0">
                <a:effectLst/>
                <a:latin typeface="Times New Roman" panose="02020603050405020304" pitchFamily="18" charset="0"/>
                <a:cs typeface="Times New Roman" panose="02020603050405020304" pitchFamily="18" charset="0"/>
              </a:rPr>
              <a:t>In light of the current deep conflict within The United Methodist Church around issues of human sexuality, no judicial proceedings shall be commenced, and all pending judicial proceedings shall be suspended, insofar as such proceedings are based on a complaint, charge, or allegation that the respondent is a “self-avowed practicing homosexual” [...]; that the respondent has conducted, performed, or celebrated a same-gender wedding or other same-gender union; that the respondent has certified, licensed, commissioned, ordained, or consecrated a “self-avowed practicing homosexual”; that the respondent has provided “funds to any gay caucus or group” or used funds “to promote the acceptance of homosexuality”; or that the respondent has otherwise engaged in conduct that the 2016 Book of Discipline of The United Methodist Church stated is “incompatible with Christian teaching.”</a:t>
            </a:r>
          </a:p>
          <a:p>
            <a:pPr marL="0" indent="0">
              <a:buNone/>
            </a:pPr>
            <a:endParaRPr lang="en-US" sz="2300" dirty="0">
              <a:effectLst/>
              <a:latin typeface="Times New Roman" panose="02020603050405020304" pitchFamily="18" charset="0"/>
              <a:cs typeface="Times New Roman" panose="02020603050405020304" pitchFamily="18" charset="0"/>
            </a:endParaRPr>
          </a:p>
          <a:p>
            <a:pPr marL="0" indent="0">
              <a:buNone/>
            </a:pPr>
            <a:endParaRPr lang="en-VN"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698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06F33-9951-6747-BBA4-7F85389E9319}"/>
              </a:ext>
            </a:extLst>
          </p:cNvPr>
          <p:cNvSpPr>
            <a:spLocks noGrp="1"/>
          </p:cNvSpPr>
          <p:nvPr>
            <p:ph type="title"/>
          </p:nvPr>
        </p:nvSpPr>
        <p:spPr>
          <a:xfrm>
            <a:off x="2589213" y="597605"/>
            <a:ext cx="8911687" cy="1280890"/>
          </a:xfrm>
        </p:spPr>
        <p:txBody>
          <a:bodyPr/>
          <a:lstStyle/>
          <a:p>
            <a:r>
              <a:rPr lang="en-VN" b="1" dirty="0"/>
              <a:t>Terminology: “Referral”</a:t>
            </a:r>
          </a:p>
        </p:txBody>
      </p:sp>
      <p:graphicFrame>
        <p:nvGraphicFramePr>
          <p:cNvPr id="7" name="Content Placeholder 6">
            <a:extLst>
              <a:ext uri="{FF2B5EF4-FFF2-40B4-BE49-F238E27FC236}">
                <a16:creationId xmlns:a16="http://schemas.microsoft.com/office/drawing/2014/main" id="{FF077891-61B8-D240-BDC9-44543E78EC48}"/>
              </a:ext>
            </a:extLst>
          </p:cNvPr>
          <p:cNvGraphicFramePr>
            <a:graphicFrameLocks noGrp="1"/>
          </p:cNvGraphicFramePr>
          <p:nvPr>
            <p:ph idx="1"/>
            <p:extLst>
              <p:ext uri="{D42A27DB-BD31-4B8C-83A1-F6EECF244321}">
                <p14:modId xmlns:p14="http://schemas.microsoft.com/office/powerpoint/2010/main" val="3630721626"/>
              </p:ext>
            </p:extLst>
          </p:nvPr>
        </p:nvGraphicFramePr>
        <p:xfrm>
          <a:off x="1638300" y="1504407"/>
          <a:ext cx="8915400" cy="47944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own Arrow Callout 3">
            <a:extLst>
              <a:ext uri="{FF2B5EF4-FFF2-40B4-BE49-F238E27FC236}">
                <a16:creationId xmlns:a16="http://schemas.microsoft.com/office/drawing/2014/main" id="{43F1D67D-410A-5542-BD03-FF13370A4D1C}"/>
              </a:ext>
            </a:extLst>
          </p:cNvPr>
          <p:cNvSpPr/>
          <p:nvPr/>
        </p:nvSpPr>
        <p:spPr>
          <a:xfrm>
            <a:off x="8046720" y="2717464"/>
            <a:ext cx="1398070" cy="1450159"/>
          </a:xfrm>
          <a:prstGeom prst="downArrowCallout">
            <a:avLst/>
          </a:prstGeom>
          <a:solidFill>
            <a:srgbClr val="FFC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2000" b="1" i="0" u="none" strike="noStrike" kern="1200" cap="none" spc="0" normalizeH="0" baseline="0" noProof="0" dirty="0">
                <a:ln>
                  <a:noFill/>
                </a:ln>
                <a:solidFill>
                  <a:prstClr val="white"/>
                </a:solidFill>
                <a:effectLst/>
                <a:uLnTx/>
                <a:uFillTx/>
                <a:latin typeface="Century Gothic" panose="020B0502020202020204"/>
                <a:ea typeface="+mn-ea"/>
                <a:cs typeface="+mn-cs"/>
              </a:rPr>
              <a:t>Judicial Process</a:t>
            </a:r>
          </a:p>
        </p:txBody>
      </p:sp>
      <p:sp>
        <p:nvSpPr>
          <p:cNvPr id="6" name="Down Arrow Callout 5">
            <a:extLst>
              <a:ext uri="{FF2B5EF4-FFF2-40B4-BE49-F238E27FC236}">
                <a16:creationId xmlns:a16="http://schemas.microsoft.com/office/drawing/2014/main" id="{D090D080-DF25-8346-9135-83C17068702E}"/>
              </a:ext>
            </a:extLst>
          </p:cNvPr>
          <p:cNvSpPr/>
          <p:nvPr/>
        </p:nvSpPr>
        <p:spPr>
          <a:xfrm>
            <a:off x="2654107" y="2717464"/>
            <a:ext cx="1491175" cy="1420837"/>
          </a:xfrm>
          <a:prstGeom prst="downArrowCallout">
            <a:avLst/>
          </a:prstGeom>
          <a:solidFill>
            <a:srgbClr val="00B0F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1800" b="1" i="0" u="none" strike="noStrike" kern="1200" cap="none" spc="0" normalizeH="0" baseline="0" noProof="0" dirty="0">
                <a:ln>
                  <a:noFill/>
                </a:ln>
                <a:solidFill>
                  <a:prstClr val="white"/>
                </a:solidFill>
                <a:effectLst/>
                <a:uLnTx/>
                <a:uFillTx/>
                <a:latin typeface="Century Gothic" panose="020B0502020202020204"/>
                <a:ea typeface="+mn-ea"/>
                <a:cs typeface="+mn-cs"/>
              </a:rPr>
              <a:t>Supervisory Response</a:t>
            </a:r>
          </a:p>
        </p:txBody>
      </p:sp>
      <p:sp>
        <p:nvSpPr>
          <p:cNvPr id="9" name="Rounded Rectangular Callout 8">
            <a:extLst>
              <a:ext uri="{FF2B5EF4-FFF2-40B4-BE49-F238E27FC236}">
                <a16:creationId xmlns:a16="http://schemas.microsoft.com/office/drawing/2014/main" id="{51422183-D771-B449-B2F1-F2852B72D9EE}"/>
              </a:ext>
            </a:extLst>
          </p:cNvPr>
          <p:cNvSpPr/>
          <p:nvPr/>
        </p:nvSpPr>
        <p:spPr>
          <a:xfrm>
            <a:off x="8013138" y="1731918"/>
            <a:ext cx="1589649" cy="829994"/>
          </a:xfrm>
          <a:prstGeom prst="wedgeRoundRectCallout">
            <a:avLst/>
          </a:prstGeom>
          <a:solidFill>
            <a:srgbClr val="FFC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2000" b="1" i="0" u="none" strike="noStrike" kern="1200" cap="none" spc="0" normalizeH="0" baseline="0" noProof="0" dirty="0">
                <a:ln>
                  <a:noFill/>
                </a:ln>
                <a:solidFill>
                  <a:prstClr val="white"/>
                </a:solidFill>
                <a:effectLst/>
                <a:uLnTx/>
                <a:uFillTx/>
                <a:latin typeface="Century Gothic" panose="020B0502020202020204"/>
                <a:ea typeface="+mn-ea"/>
                <a:cs typeface="+mn-cs"/>
              </a:rPr>
              <a:t>Discovery</a:t>
            </a:r>
          </a:p>
        </p:txBody>
      </p:sp>
      <p:sp>
        <p:nvSpPr>
          <p:cNvPr id="10" name="Rounded Rectangular Callout 9">
            <a:extLst>
              <a:ext uri="{FF2B5EF4-FFF2-40B4-BE49-F238E27FC236}">
                <a16:creationId xmlns:a16="http://schemas.microsoft.com/office/drawing/2014/main" id="{45AA45FF-78CA-F843-A6A4-7CB0234D1C26}"/>
              </a:ext>
            </a:extLst>
          </p:cNvPr>
          <p:cNvSpPr/>
          <p:nvPr/>
        </p:nvSpPr>
        <p:spPr>
          <a:xfrm>
            <a:off x="2654107" y="1735748"/>
            <a:ext cx="1589649" cy="829994"/>
          </a:xfrm>
          <a:prstGeom prst="wedgeRoundRectCallout">
            <a:avLst/>
          </a:prstGeom>
          <a:solidFill>
            <a:srgbClr val="00B0F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2000" b="1" i="0" u="none" strike="noStrike" kern="1200" cap="none" spc="0" normalizeH="0" baseline="0" noProof="0" dirty="0">
                <a:ln>
                  <a:noFill/>
                </a:ln>
                <a:solidFill>
                  <a:prstClr val="white"/>
                </a:solidFill>
                <a:effectLst/>
                <a:uLnTx/>
                <a:uFillTx/>
                <a:latin typeface="Century Gothic" panose="020B0502020202020204"/>
                <a:ea typeface="+mn-ea"/>
                <a:cs typeface="+mn-cs"/>
              </a:rPr>
              <a:t>Non-Discovery</a:t>
            </a:r>
          </a:p>
        </p:txBody>
      </p:sp>
      <p:sp>
        <p:nvSpPr>
          <p:cNvPr id="5" name="Up Arrow Callout 4">
            <a:extLst>
              <a:ext uri="{FF2B5EF4-FFF2-40B4-BE49-F238E27FC236}">
                <a16:creationId xmlns:a16="http://schemas.microsoft.com/office/drawing/2014/main" id="{D4C9630B-172A-8162-799F-4EC7E66859F3}"/>
              </a:ext>
            </a:extLst>
          </p:cNvPr>
          <p:cNvSpPr/>
          <p:nvPr/>
        </p:nvSpPr>
        <p:spPr>
          <a:xfrm>
            <a:off x="5281863" y="5498432"/>
            <a:ext cx="1628274" cy="998621"/>
          </a:xfrm>
          <a:prstGeom prst="upArrowCallou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VN" sz="1600" b="1" dirty="0"/>
              <a:t>Administrative Process</a:t>
            </a:r>
          </a:p>
        </p:txBody>
      </p:sp>
      <p:sp>
        <p:nvSpPr>
          <p:cNvPr id="8" name="Rounded Rectangular Callout 7">
            <a:extLst>
              <a:ext uri="{FF2B5EF4-FFF2-40B4-BE49-F238E27FC236}">
                <a16:creationId xmlns:a16="http://schemas.microsoft.com/office/drawing/2014/main" id="{A12B145F-346B-6C2E-1356-95A031B056FF}"/>
              </a:ext>
            </a:extLst>
          </p:cNvPr>
          <p:cNvSpPr/>
          <p:nvPr/>
        </p:nvSpPr>
        <p:spPr>
          <a:xfrm>
            <a:off x="7045056" y="5835316"/>
            <a:ext cx="1449239" cy="661737"/>
          </a:xfrm>
          <a:prstGeom prst="wedgeRoundRectCallou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VN" b="1" dirty="0"/>
              <a:t>Discovery</a:t>
            </a:r>
          </a:p>
        </p:txBody>
      </p:sp>
    </p:spTree>
    <p:extLst>
      <p:ext uri="{BB962C8B-B14F-4D97-AF65-F5344CB8AC3E}">
        <p14:creationId xmlns:p14="http://schemas.microsoft.com/office/powerpoint/2010/main" val="174673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graphicEl>
                                              <a:dgm id="{BE099DA2-1DF1-3B46-8C15-602C19C7A63E}"/>
                                            </p:graphicEl>
                                          </p:spTgt>
                                        </p:tgtEl>
                                        <p:attrNameLst>
                                          <p:attrName>style.visibility</p:attrName>
                                        </p:attrNameLst>
                                      </p:cBhvr>
                                      <p:to>
                                        <p:strVal val="visible"/>
                                      </p:to>
                                    </p:set>
                                    <p:animEffect transition="in" filter="randombar(horizontal)">
                                      <p:cBhvr>
                                        <p:cTn id="7" dur="500"/>
                                        <p:tgtEl>
                                          <p:spTgt spid="7">
                                            <p:graphicEl>
                                              <a:dgm id="{BE099DA2-1DF1-3B46-8C15-602C19C7A63E}"/>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graphicEl>
                                              <a:dgm id="{E7DFC686-BEC4-224D-9699-A695F1A94159}"/>
                                            </p:graphicEl>
                                          </p:spTgt>
                                        </p:tgtEl>
                                        <p:attrNameLst>
                                          <p:attrName>style.visibility</p:attrName>
                                        </p:attrNameLst>
                                      </p:cBhvr>
                                      <p:to>
                                        <p:strVal val="visible"/>
                                      </p:to>
                                    </p:set>
                                    <p:animEffect transition="in" filter="randombar(horizontal)">
                                      <p:cBhvr>
                                        <p:cTn id="12" dur="500"/>
                                        <p:tgtEl>
                                          <p:spTgt spid="7">
                                            <p:graphicEl>
                                              <a:dgm id="{E7DFC686-BEC4-224D-9699-A695F1A94159}"/>
                                            </p:graphic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7">
                                            <p:graphicEl>
                                              <a:dgm id="{BD2A021D-0361-7E4E-820F-88C104BAC267}"/>
                                            </p:graphicEl>
                                          </p:spTgt>
                                        </p:tgtEl>
                                        <p:attrNameLst>
                                          <p:attrName>style.visibility</p:attrName>
                                        </p:attrNameLst>
                                      </p:cBhvr>
                                      <p:to>
                                        <p:strVal val="visible"/>
                                      </p:to>
                                    </p:set>
                                    <p:animEffect transition="in" filter="randombar(horizontal)">
                                      <p:cBhvr>
                                        <p:cTn id="15" dur="500"/>
                                        <p:tgtEl>
                                          <p:spTgt spid="7">
                                            <p:graphicEl>
                                              <a:dgm id="{BD2A021D-0361-7E4E-820F-88C104BAC267}"/>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7">
                                            <p:graphicEl>
                                              <a:dgm id="{14D61803-34A9-DA4D-B159-5A0A0D6ECE9F}"/>
                                            </p:graphicEl>
                                          </p:spTgt>
                                        </p:tgtEl>
                                        <p:attrNameLst>
                                          <p:attrName>style.visibility</p:attrName>
                                        </p:attrNameLst>
                                      </p:cBhvr>
                                      <p:to>
                                        <p:strVal val="visible"/>
                                      </p:to>
                                    </p:set>
                                    <p:animEffect transition="in" filter="randombar(horizontal)">
                                      <p:cBhvr>
                                        <p:cTn id="20" dur="500"/>
                                        <p:tgtEl>
                                          <p:spTgt spid="7">
                                            <p:graphicEl>
                                              <a:dgm id="{14D61803-34A9-DA4D-B159-5A0A0D6ECE9F}"/>
                                            </p:graphicEl>
                                          </p:spTgt>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7">
                                            <p:graphicEl>
                                              <a:dgm id="{EBA8BDDF-7B37-5648-8066-E173F0C2162A}"/>
                                            </p:graphicEl>
                                          </p:spTgt>
                                        </p:tgtEl>
                                        <p:attrNameLst>
                                          <p:attrName>style.visibility</p:attrName>
                                        </p:attrNameLst>
                                      </p:cBhvr>
                                      <p:to>
                                        <p:strVal val="visible"/>
                                      </p:to>
                                    </p:set>
                                    <p:animEffect transition="in" filter="randombar(horizontal)">
                                      <p:cBhvr>
                                        <p:cTn id="23" dur="500"/>
                                        <p:tgtEl>
                                          <p:spTgt spid="7">
                                            <p:graphicEl>
                                              <a:dgm id="{EBA8BDDF-7B37-5648-8066-E173F0C2162A}"/>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7">
                                            <p:graphicEl>
                                              <a:dgm id="{0020F17C-3303-DD4D-9A16-4BB1A386FFE4}"/>
                                            </p:graphicEl>
                                          </p:spTgt>
                                        </p:tgtEl>
                                        <p:attrNameLst>
                                          <p:attrName>style.visibility</p:attrName>
                                        </p:attrNameLst>
                                      </p:cBhvr>
                                      <p:to>
                                        <p:strVal val="visible"/>
                                      </p:to>
                                    </p:set>
                                    <p:animEffect transition="in" filter="randombar(horizontal)">
                                      <p:cBhvr>
                                        <p:cTn id="28" dur="500"/>
                                        <p:tgtEl>
                                          <p:spTgt spid="7">
                                            <p:graphicEl>
                                              <a:dgm id="{0020F17C-3303-DD4D-9A16-4BB1A386FFE4}"/>
                                            </p:graphicEl>
                                          </p:spTgt>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7">
                                            <p:graphicEl>
                                              <a:dgm id="{ED7997FD-ABBE-2042-9573-87EF5F87977B}"/>
                                            </p:graphicEl>
                                          </p:spTgt>
                                        </p:tgtEl>
                                        <p:attrNameLst>
                                          <p:attrName>style.visibility</p:attrName>
                                        </p:attrNameLst>
                                      </p:cBhvr>
                                      <p:to>
                                        <p:strVal val="visible"/>
                                      </p:to>
                                    </p:set>
                                    <p:animEffect transition="in" filter="randombar(horizontal)">
                                      <p:cBhvr>
                                        <p:cTn id="31" dur="500"/>
                                        <p:tgtEl>
                                          <p:spTgt spid="7">
                                            <p:graphicEl>
                                              <a:dgm id="{ED7997FD-ABBE-2042-9573-87EF5F87977B}"/>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1"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additive="base">
                                        <p:cTn id="36" dur="500" fill="hold"/>
                                        <p:tgtEl>
                                          <p:spTgt spid="4"/>
                                        </p:tgtEl>
                                        <p:attrNameLst>
                                          <p:attrName>ppt_x</p:attrName>
                                        </p:attrNameLst>
                                      </p:cBhvr>
                                      <p:tavLst>
                                        <p:tav tm="0">
                                          <p:val>
                                            <p:strVal val="#ppt_x"/>
                                          </p:val>
                                        </p:tav>
                                        <p:tav tm="100000">
                                          <p:val>
                                            <p:strVal val="#ppt_x"/>
                                          </p:val>
                                        </p:tav>
                                      </p:tavLst>
                                    </p:anim>
                                    <p:anim calcmode="lin" valueType="num">
                                      <p:cBhvr additive="base">
                                        <p:cTn id="37"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1"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 calcmode="lin" valueType="num">
                                      <p:cBhvr additive="base">
                                        <p:cTn id="42" dur="500" fill="hold"/>
                                        <p:tgtEl>
                                          <p:spTgt spid="6"/>
                                        </p:tgtEl>
                                        <p:attrNameLst>
                                          <p:attrName>ppt_x</p:attrName>
                                        </p:attrNameLst>
                                      </p:cBhvr>
                                      <p:tavLst>
                                        <p:tav tm="0">
                                          <p:val>
                                            <p:strVal val="#ppt_x"/>
                                          </p:val>
                                        </p:tav>
                                        <p:tav tm="100000">
                                          <p:val>
                                            <p:strVal val="#ppt_x"/>
                                          </p:val>
                                        </p:tav>
                                      </p:tavLst>
                                    </p:anim>
                                    <p:anim calcmode="lin" valueType="num">
                                      <p:cBhvr additive="base">
                                        <p:cTn id="43"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1"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 calcmode="lin" valueType="num">
                                      <p:cBhvr additive="base">
                                        <p:cTn id="48" dur="500" fill="hold"/>
                                        <p:tgtEl>
                                          <p:spTgt spid="9"/>
                                        </p:tgtEl>
                                        <p:attrNameLst>
                                          <p:attrName>ppt_x</p:attrName>
                                        </p:attrNameLst>
                                      </p:cBhvr>
                                      <p:tavLst>
                                        <p:tav tm="0">
                                          <p:val>
                                            <p:strVal val="#ppt_x"/>
                                          </p:val>
                                        </p:tav>
                                        <p:tav tm="100000">
                                          <p:val>
                                            <p:strVal val="#ppt_x"/>
                                          </p:val>
                                        </p:tav>
                                      </p:tavLst>
                                    </p:anim>
                                    <p:anim calcmode="lin" valueType="num">
                                      <p:cBhvr additive="base">
                                        <p:cTn id="49"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1"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anim calcmode="lin" valueType="num">
                                      <p:cBhvr additive="base">
                                        <p:cTn id="54" dur="500" fill="hold"/>
                                        <p:tgtEl>
                                          <p:spTgt spid="10"/>
                                        </p:tgtEl>
                                        <p:attrNameLst>
                                          <p:attrName>ppt_x</p:attrName>
                                        </p:attrNameLst>
                                      </p:cBhvr>
                                      <p:tavLst>
                                        <p:tav tm="0">
                                          <p:val>
                                            <p:strVal val="#ppt_x"/>
                                          </p:val>
                                        </p:tav>
                                        <p:tav tm="100000">
                                          <p:val>
                                            <p:strVal val="#ppt_x"/>
                                          </p:val>
                                        </p:tav>
                                      </p:tavLst>
                                    </p:anim>
                                    <p:anim calcmode="lin" valueType="num">
                                      <p:cBhvr additive="base">
                                        <p:cTn id="55"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5"/>
                                        </p:tgtEl>
                                        <p:attrNameLst>
                                          <p:attrName>style.visibility</p:attrName>
                                        </p:attrNameLst>
                                      </p:cBhvr>
                                      <p:to>
                                        <p:strVal val="visible"/>
                                      </p:to>
                                    </p:set>
                                    <p:anim calcmode="lin" valueType="num">
                                      <p:cBhvr additive="base">
                                        <p:cTn id="60" dur="500" fill="hold"/>
                                        <p:tgtEl>
                                          <p:spTgt spid="5"/>
                                        </p:tgtEl>
                                        <p:attrNameLst>
                                          <p:attrName>ppt_x</p:attrName>
                                        </p:attrNameLst>
                                      </p:cBhvr>
                                      <p:tavLst>
                                        <p:tav tm="0">
                                          <p:val>
                                            <p:strVal val="#ppt_x"/>
                                          </p:val>
                                        </p:tav>
                                        <p:tav tm="100000">
                                          <p:val>
                                            <p:strVal val="#ppt_x"/>
                                          </p:val>
                                        </p:tav>
                                      </p:tavLst>
                                    </p:anim>
                                    <p:anim calcmode="lin" valueType="num">
                                      <p:cBhvr additive="base">
                                        <p:cTn id="6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2" fill="hold" grpId="0" nodeType="clickEffect">
                                  <p:stCondLst>
                                    <p:cond delay="0"/>
                                  </p:stCondLst>
                                  <p:childTnLst>
                                    <p:set>
                                      <p:cBhvr>
                                        <p:cTn id="65" dur="1" fill="hold">
                                          <p:stCondLst>
                                            <p:cond delay="0"/>
                                          </p:stCondLst>
                                        </p:cTn>
                                        <p:tgtEl>
                                          <p:spTgt spid="8"/>
                                        </p:tgtEl>
                                        <p:attrNameLst>
                                          <p:attrName>style.visibility</p:attrName>
                                        </p:attrNameLst>
                                      </p:cBhvr>
                                      <p:to>
                                        <p:strVal val="visible"/>
                                      </p:to>
                                    </p:set>
                                    <p:anim calcmode="lin" valueType="num">
                                      <p:cBhvr additive="base">
                                        <p:cTn id="66" dur="500" fill="hold"/>
                                        <p:tgtEl>
                                          <p:spTgt spid="8"/>
                                        </p:tgtEl>
                                        <p:attrNameLst>
                                          <p:attrName>ppt_x</p:attrName>
                                        </p:attrNameLst>
                                      </p:cBhvr>
                                      <p:tavLst>
                                        <p:tav tm="0">
                                          <p:val>
                                            <p:strVal val="1+#ppt_w/2"/>
                                          </p:val>
                                        </p:tav>
                                        <p:tav tm="100000">
                                          <p:val>
                                            <p:strVal val="#ppt_x"/>
                                          </p:val>
                                        </p:tav>
                                      </p:tavLst>
                                    </p:anim>
                                    <p:anim calcmode="lin" valueType="num">
                                      <p:cBhvr additive="base">
                                        <p:cTn id="67"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P spid="4" grpId="0" animBg="1"/>
      <p:bldP spid="6" grpId="0" animBg="1"/>
      <p:bldP spid="9" grpId="0" animBg="1"/>
      <p:bldP spid="10" grpId="0" animBg="1"/>
      <p:bldP spid="5"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862AE-BC53-0C4A-8051-90FF901B4AF8}"/>
              </a:ext>
            </a:extLst>
          </p:cNvPr>
          <p:cNvSpPr>
            <a:spLocks noGrp="1"/>
          </p:cNvSpPr>
          <p:nvPr>
            <p:ph type="title"/>
          </p:nvPr>
        </p:nvSpPr>
        <p:spPr>
          <a:xfrm>
            <a:off x="1858315" y="651857"/>
            <a:ext cx="9521067" cy="1280890"/>
          </a:xfrm>
        </p:spPr>
        <p:txBody>
          <a:bodyPr>
            <a:normAutofit/>
          </a:bodyPr>
          <a:lstStyle/>
          <a:p>
            <a:r>
              <a:rPr lang="en-VN" b="1" dirty="0"/>
              <a:t>Referral to Counsel for the Church </a:t>
            </a:r>
            <a:r>
              <a:rPr lang="en-US" sz="2800" b="1" dirty="0"/>
              <a:t>¶ 2704.2</a:t>
            </a:r>
            <a:br>
              <a:rPr lang="en-US" dirty="0"/>
            </a:br>
            <a:endParaRPr lang="en-VN" b="1" dirty="0"/>
          </a:p>
        </p:txBody>
      </p:sp>
      <p:sp>
        <p:nvSpPr>
          <p:cNvPr id="3" name="Content Placeholder 2">
            <a:extLst>
              <a:ext uri="{FF2B5EF4-FFF2-40B4-BE49-F238E27FC236}">
                <a16:creationId xmlns:a16="http://schemas.microsoft.com/office/drawing/2014/main" id="{8D1D366D-AE0C-FB44-9310-4475D02901AF}"/>
              </a:ext>
            </a:extLst>
          </p:cNvPr>
          <p:cNvSpPr>
            <a:spLocks noGrp="1"/>
          </p:cNvSpPr>
          <p:nvPr>
            <p:ph idx="1"/>
          </p:nvPr>
        </p:nvSpPr>
        <p:spPr>
          <a:xfrm>
            <a:off x="1744394" y="1599197"/>
            <a:ext cx="9521067" cy="2595713"/>
          </a:xfrm>
        </p:spPr>
        <p:txBody>
          <a:bodyPr>
            <a:normAutofit/>
          </a:bodyPr>
          <a:lstStyle/>
          <a:p>
            <a:r>
              <a:rPr lang="en-VN" sz="2400" dirty="0"/>
              <a:t>If the complaint is not dismissed pursuant to ¶ 363.5(f)(1) </a:t>
            </a:r>
            <a:r>
              <a:rPr lang="en-VN" sz="2400" u="sng" dirty="0"/>
              <a:t>and</a:t>
            </a:r>
          </a:p>
          <a:p>
            <a:r>
              <a:rPr lang="en-VN" sz="2400" dirty="0"/>
              <a:t>If the bishop determines that the complaint is based on allegations of one or more offenses listed in ¶ 2702.1…</a:t>
            </a:r>
          </a:p>
          <a:p>
            <a:pPr marL="0" indent="0">
              <a:buNone/>
            </a:pPr>
            <a:r>
              <a:rPr lang="en-US" sz="2400" dirty="0"/>
              <a:t>…t</a:t>
            </a:r>
            <a:r>
              <a:rPr lang="en-VN" sz="2400" dirty="0"/>
              <a:t>he Bishop shall refer the complaint to the counsel for the Church, who shall be appointed by the Bishop.</a:t>
            </a:r>
          </a:p>
          <a:p>
            <a:pPr marL="0" indent="0">
              <a:buNone/>
            </a:pPr>
            <a:endParaRPr lang="en-VN" sz="1600" dirty="0"/>
          </a:p>
        </p:txBody>
      </p:sp>
      <p:sp>
        <p:nvSpPr>
          <p:cNvPr id="5" name="Horizontal Scroll 4">
            <a:extLst>
              <a:ext uri="{FF2B5EF4-FFF2-40B4-BE49-F238E27FC236}">
                <a16:creationId xmlns:a16="http://schemas.microsoft.com/office/drawing/2014/main" id="{B2F72986-5192-C040-8EBB-837C36812F54}"/>
              </a:ext>
            </a:extLst>
          </p:cNvPr>
          <p:cNvSpPr/>
          <p:nvPr/>
        </p:nvSpPr>
        <p:spPr>
          <a:xfrm>
            <a:off x="1630474" y="3844393"/>
            <a:ext cx="9509758" cy="2595713"/>
          </a:xfrm>
          <a:prstGeom prst="horizont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2800" b="1" i="0" u="none" strike="noStrike" kern="1200" cap="none" spc="0" normalizeH="0" baseline="0" noProof="0" dirty="0">
                <a:ln>
                  <a:noFill/>
                </a:ln>
                <a:solidFill>
                  <a:srgbClr val="FF0000"/>
                </a:solidFill>
                <a:effectLst/>
                <a:uLnTx/>
                <a:uFillTx/>
                <a:latin typeface="Century Gothic" panose="020B0502020202020204"/>
                <a:ea typeface="+mn-ea"/>
                <a:cs typeface="+mn-cs"/>
              </a:rPr>
              <a:t>NOTE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VN" sz="1800" b="0" i="0" u="none" strike="noStrike" kern="1200" cap="none" spc="0" normalizeH="0" baseline="0" noProof="0" dirty="0">
                <a:ln>
                  <a:noFill/>
                </a:ln>
                <a:solidFill>
                  <a:sysClr val="windowText" lastClr="000000"/>
                </a:solidFill>
                <a:effectLst/>
                <a:uLnTx/>
                <a:uFillTx/>
                <a:latin typeface="Century Gothic" panose="020B0502020202020204"/>
                <a:ea typeface="+mn-ea"/>
                <a:cs typeface="+mn-cs"/>
              </a:rPr>
              <a:t>Referral of the complaint to Counsel for the Church is part of the supervisory response, </a:t>
            </a:r>
            <a:r>
              <a:rPr kumimoji="0" lang="en-VN" sz="1800" b="0" i="0" u="sng" strike="noStrike" kern="1200" cap="none" spc="0" normalizeH="0" baseline="0" noProof="0" dirty="0">
                <a:ln>
                  <a:noFill/>
                </a:ln>
                <a:solidFill>
                  <a:sysClr val="windowText" lastClr="000000"/>
                </a:solidFill>
                <a:effectLst/>
                <a:uLnTx/>
                <a:uFillTx/>
                <a:latin typeface="Century Gothic" panose="020B0502020202020204"/>
                <a:ea typeface="+mn-ea"/>
                <a:cs typeface="+mn-cs"/>
              </a:rPr>
              <a:t>not</a:t>
            </a:r>
            <a:r>
              <a:rPr kumimoji="0" lang="en-VN" sz="1800" b="0" i="0" u="none" strike="noStrike" kern="1200" cap="none" spc="0" normalizeH="0" baseline="0" noProof="0" dirty="0">
                <a:ln>
                  <a:noFill/>
                </a:ln>
                <a:solidFill>
                  <a:sysClr val="windowText" lastClr="000000"/>
                </a:solidFill>
                <a:effectLst/>
                <a:uLnTx/>
                <a:uFillTx/>
                <a:latin typeface="Century Gothic" panose="020B0502020202020204"/>
                <a:ea typeface="+mn-ea"/>
                <a:cs typeface="+mn-cs"/>
              </a:rPr>
              <a:t> the judicial process. Respondent and Complainant(s) do not have right of access to records at this stage.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VN" sz="1800" b="0" i="0" u="none" strike="noStrike" kern="1200" cap="none" spc="0" normalizeH="0" baseline="0" noProof="0" dirty="0">
                <a:ln>
                  <a:noFill/>
                </a:ln>
                <a:solidFill>
                  <a:sysClr val="windowText" lastClr="000000"/>
                </a:solidFill>
                <a:effectLst/>
                <a:uLnTx/>
                <a:uFillTx/>
                <a:latin typeface="Century Gothic" panose="020B0502020202020204"/>
                <a:ea typeface="+mn-ea"/>
                <a:cs typeface="+mn-cs"/>
              </a:rPr>
              <a:t>Bishop and Cabinet may not give instructions to or exert improper influence on Counsel of the Church, after a case has been referred.</a:t>
            </a:r>
          </a:p>
        </p:txBody>
      </p:sp>
    </p:spTree>
    <p:extLst>
      <p:ext uri="{BB962C8B-B14F-4D97-AF65-F5344CB8AC3E}">
        <p14:creationId xmlns:p14="http://schemas.microsoft.com/office/powerpoint/2010/main" val="1980678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ircle(in)">
                                      <p:cBhvr>
                                        <p:cTn id="19" dur="2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F101E-1CE4-9E1A-273C-D3CF3353C8F7}"/>
              </a:ext>
            </a:extLst>
          </p:cNvPr>
          <p:cNvSpPr>
            <a:spLocks noGrp="1"/>
          </p:cNvSpPr>
          <p:nvPr>
            <p:ph type="title"/>
          </p:nvPr>
        </p:nvSpPr>
        <p:spPr/>
        <p:txBody>
          <a:bodyPr>
            <a:normAutofit fontScale="90000"/>
          </a:bodyPr>
          <a:lstStyle/>
          <a:p>
            <a:r>
              <a:rPr lang="en-VN" b="1" dirty="0"/>
              <a:t>What happens after a complaint has been referred to Counsel for the Church?</a:t>
            </a:r>
            <a:endParaRPr lang="en-VN" dirty="0"/>
          </a:p>
        </p:txBody>
      </p:sp>
      <p:graphicFrame>
        <p:nvGraphicFramePr>
          <p:cNvPr id="4" name="Content Placeholder 3">
            <a:extLst>
              <a:ext uri="{FF2B5EF4-FFF2-40B4-BE49-F238E27FC236}">
                <a16:creationId xmlns:a16="http://schemas.microsoft.com/office/drawing/2014/main" id="{8F5BA650-92D8-8CD8-C098-264769F12EA0}"/>
              </a:ext>
            </a:extLst>
          </p:cNvPr>
          <p:cNvGraphicFramePr>
            <a:graphicFrameLocks noGrp="1"/>
          </p:cNvGraphicFramePr>
          <p:nvPr>
            <p:ph idx="1"/>
            <p:extLst>
              <p:ext uri="{D42A27DB-BD31-4B8C-83A1-F6EECF244321}">
                <p14:modId xmlns:p14="http://schemas.microsoft.com/office/powerpoint/2010/main" val="4097708066"/>
              </p:ext>
            </p:extLst>
          </p:nvPr>
        </p:nvGraphicFramePr>
        <p:xfrm>
          <a:off x="459324" y="1506001"/>
          <a:ext cx="8481382" cy="36259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Horizontal Scroll 4">
            <a:extLst>
              <a:ext uri="{FF2B5EF4-FFF2-40B4-BE49-F238E27FC236}">
                <a16:creationId xmlns:a16="http://schemas.microsoft.com/office/drawing/2014/main" id="{99E1FD58-36CC-A623-7E34-A98C2FD55BE5}"/>
              </a:ext>
            </a:extLst>
          </p:cNvPr>
          <p:cNvSpPr/>
          <p:nvPr/>
        </p:nvSpPr>
        <p:spPr>
          <a:xfrm>
            <a:off x="9072282" y="1488140"/>
            <a:ext cx="2816295" cy="2384613"/>
          </a:xfrm>
          <a:prstGeom prst="horizont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2400" b="1" i="0" u="none" strike="noStrike" kern="1200" cap="none" spc="0" normalizeH="0" baseline="0" noProof="0" dirty="0">
                <a:ln>
                  <a:noFill/>
                </a:ln>
                <a:solidFill>
                  <a:srgbClr val="FF0000"/>
                </a:solidFill>
                <a:effectLst/>
                <a:uLnTx/>
                <a:uFillTx/>
                <a:latin typeface="Century Gothic" panose="020B0502020202020204"/>
                <a:ea typeface="+mn-ea"/>
                <a:cs typeface="+mn-cs"/>
              </a:rPr>
              <a:t>NOTE</a:t>
            </a:r>
            <a:endParaRPr kumimoji="0" lang="en-VN" sz="1800" b="1" i="0" u="none" strike="noStrike" kern="1200" cap="none" spc="0" normalizeH="0" baseline="0" noProof="0" dirty="0">
              <a:ln>
                <a:noFill/>
              </a:ln>
              <a:solidFill>
                <a:srgbClr val="FF0000"/>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VN" sz="1600" b="0" i="0" u="none" strike="noStrike" kern="1200" cap="none" spc="0" normalizeH="0" baseline="0" noProof="0" dirty="0">
                <a:ln>
                  <a:noFill/>
                </a:ln>
                <a:solidFill>
                  <a:prstClr val="black"/>
                </a:solidFill>
                <a:effectLst/>
                <a:uLnTx/>
                <a:uFillTx/>
                <a:latin typeface="Century Gothic" panose="020B0502020202020204"/>
                <a:ea typeface="+mn-ea"/>
                <a:cs typeface="+mn-cs"/>
              </a:rPr>
              <a:t>Communication between CC and COI is subject to discovery and must be shared with Respondent.</a:t>
            </a:r>
          </a:p>
        </p:txBody>
      </p:sp>
      <p:sp>
        <p:nvSpPr>
          <p:cNvPr id="6" name="Horizontal Scroll 5">
            <a:extLst>
              <a:ext uri="{FF2B5EF4-FFF2-40B4-BE49-F238E27FC236}">
                <a16:creationId xmlns:a16="http://schemas.microsoft.com/office/drawing/2014/main" id="{93ADD3F8-20B8-6273-FE2B-C4A6C0D5389D}"/>
              </a:ext>
            </a:extLst>
          </p:cNvPr>
          <p:cNvSpPr/>
          <p:nvPr/>
        </p:nvSpPr>
        <p:spPr>
          <a:xfrm>
            <a:off x="8677835" y="4398896"/>
            <a:ext cx="3210742" cy="2121217"/>
          </a:xfrm>
          <a:prstGeom prst="horizont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2400" b="1" i="0" u="none" strike="noStrike" kern="1200" cap="none" spc="0" normalizeH="0" baseline="0" noProof="0" dirty="0">
                <a:ln>
                  <a:noFill/>
                </a:ln>
                <a:solidFill>
                  <a:srgbClr val="FF0000"/>
                </a:solidFill>
                <a:effectLst/>
                <a:uLnTx/>
                <a:uFillTx/>
                <a:latin typeface="Century Gothic" panose="020B0502020202020204"/>
                <a:ea typeface="+mn-ea"/>
                <a:cs typeface="+mn-cs"/>
              </a:rPr>
              <a:t>NOTE</a:t>
            </a:r>
            <a:endParaRPr kumimoji="0" lang="en-VN" sz="1800" b="1" i="0" u="none" strike="noStrike" kern="1200" cap="none" spc="0" normalizeH="0" baseline="0" noProof="0" dirty="0">
              <a:ln>
                <a:noFill/>
              </a:ln>
              <a:solidFill>
                <a:srgbClr val="FF0000"/>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VN" sz="1600" b="0" i="0" u="none" strike="noStrike" kern="1200" cap="none" spc="0" normalizeH="0" baseline="0" noProof="0" dirty="0">
                <a:ln>
                  <a:noFill/>
                </a:ln>
                <a:solidFill>
                  <a:sysClr val="windowText" lastClr="000000"/>
                </a:solidFill>
                <a:effectLst/>
                <a:uLnTx/>
                <a:uFillTx/>
                <a:latin typeface="Century Gothic" panose="020B0502020202020204"/>
                <a:ea typeface="+mn-ea"/>
                <a:cs typeface="+mn-cs"/>
              </a:rPr>
              <a:t>CC may </a:t>
            </a:r>
            <a:r>
              <a:rPr kumimoji="0" lang="en-VN" sz="1600" b="0" i="0" u="sng" strike="noStrike" kern="1200" cap="none" spc="0" normalizeH="0" baseline="0" noProof="0" dirty="0">
                <a:ln>
                  <a:noFill/>
                </a:ln>
                <a:solidFill>
                  <a:sysClr val="windowText" lastClr="000000"/>
                </a:solidFill>
                <a:effectLst/>
                <a:uLnTx/>
                <a:uFillTx/>
                <a:latin typeface="Century Gothic" panose="020B0502020202020204"/>
                <a:ea typeface="+mn-ea"/>
                <a:cs typeface="+mn-cs"/>
              </a:rPr>
              <a:t>not</a:t>
            </a:r>
            <a:r>
              <a:rPr kumimoji="0" lang="en-VN" sz="1600" b="0" i="0" u="none" strike="noStrike" kern="1200" cap="none" spc="0" normalizeH="0" baseline="0" noProof="0" dirty="0">
                <a:ln>
                  <a:noFill/>
                </a:ln>
                <a:solidFill>
                  <a:sysClr val="windowText" lastClr="000000"/>
                </a:solidFill>
                <a:effectLst/>
                <a:uLnTx/>
                <a:uFillTx/>
                <a:latin typeface="Century Gothic" panose="020B0502020202020204"/>
                <a:ea typeface="+mn-ea"/>
                <a:cs typeface="+mn-cs"/>
              </a:rPr>
              <a:t> refer a complaint directly to BOM, even if he/she determines that it is an  administrative matter.</a:t>
            </a:r>
          </a:p>
        </p:txBody>
      </p:sp>
      <p:sp>
        <p:nvSpPr>
          <p:cNvPr id="8" name="Horizontal Scroll 7">
            <a:extLst>
              <a:ext uri="{FF2B5EF4-FFF2-40B4-BE49-F238E27FC236}">
                <a16:creationId xmlns:a16="http://schemas.microsoft.com/office/drawing/2014/main" id="{EF16BED1-3B2E-E1DE-4B5B-4C59004FC33F}"/>
              </a:ext>
            </a:extLst>
          </p:cNvPr>
          <p:cNvSpPr/>
          <p:nvPr/>
        </p:nvSpPr>
        <p:spPr>
          <a:xfrm>
            <a:off x="1129552" y="4077800"/>
            <a:ext cx="3570463" cy="1750402"/>
          </a:xfrm>
          <a:prstGeom prst="horizont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2400" b="1" i="0" u="none" strike="noStrike" kern="1200" cap="none" spc="0" normalizeH="0" baseline="0" noProof="0" dirty="0">
                <a:ln>
                  <a:noFill/>
                </a:ln>
                <a:solidFill>
                  <a:srgbClr val="FF0000"/>
                </a:solidFill>
                <a:effectLst/>
                <a:uLnTx/>
                <a:uFillTx/>
                <a:latin typeface="Century Gothic" panose="020B0502020202020204"/>
                <a:ea typeface="+mn-ea"/>
                <a:cs typeface="+mn-cs"/>
              </a:rPr>
              <a:t>NOTE</a:t>
            </a:r>
            <a:endParaRPr kumimoji="0" lang="en-VN" sz="1800" b="1" i="0" u="none" strike="noStrike" kern="1200" cap="none" spc="0" normalizeH="0" baseline="0" noProof="0" dirty="0">
              <a:ln>
                <a:noFill/>
              </a:ln>
              <a:solidFill>
                <a:srgbClr val="FF0000"/>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VN" sz="1600" b="0" i="0" u="none" strike="noStrike" kern="1200" cap="none" spc="0" normalizeH="0" baseline="0" noProof="0" dirty="0">
                <a:ln>
                  <a:noFill/>
                </a:ln>
                <a:solidFill>
                  <a:sysClr val="windowText" lastClr="000000"/>
                </a:solidFill>
                <a:effectLst/>
                <a:uLnTx/>
                <a:uFillTx/>
                <a:latin typeface="Century Gothic" panose="020B0502020202020204"/>
                <a:ea typeface="+mn-ea"/>
                <a:cs typeface="+mn-cs"/>
              </a:rPr>
              <a:t>Communication between Bishop, Cabinet and CC is </a:t>
            </a:r>
            <a:r>
              <a:rPr kumimoji="0" lang="en-VN" sz="1600" b="0" i="0" u="sng" strike="noStrike" kern="1200" cap="none" spc="0" normalizeH="0" baseline="0" noProof="0" dirty="0">
                <a:ln>
                  <a:noFill/>
                </a:ln>
                <a:solidFill>
                  <a:sysClr val="windowText" lastClr="000000"/>
                </a:solidFill>
                <a:effectLst/>
                <a:uLnTx/>
                <a:uFillTx/>
                <a:latin typeface="Century Gothic" panose="020B0502020202020204"/>
                <a:ea typeface="+mn-ea"/>
                <a:cs typeface="+mn-cs"/>
              </a:rPr>
              <a:t>not</a:t>
            </a:r>
            <a:r>
              <a:rPr kumimoji="0" lang="en-VN" sz="1600" b="0" i="0" u="none" strike="noStrike" kern="1200" cap="none" spc="0" normalizeH="0" baseline="0" noProof="0" dirty="0">
                <a:ln>
                  <a:noFill/>
                </a:ln>
                <a:solidFill>
                  <a:sysClr val="windowText" lastClr="000000"/>
                </a:solidFill>
                <a:effectLst/>
                <a:uLnTx/>
                <a:uFillTx/>
                <a:latin typeface="Century Gothic" panose="020B0502020202020204"/>
                <a:ea typeface="+mn-ea"/>
                <a:cs typeface="+mn-cs"/>
              </a:rPr>
              <a:t> subject to discovery at this stage.</a:t>
            </a:r>
          </a:p>
        </p:txBody>
      </p:sp>
    </p:spTree>
    <p:extLst>
      <p:ext uri="{BB962C8B-B14F-4D97-AF65-F5344CB8AC3E}">
        <p14:creationId xmlns:p14="http://schemas.microsoft.com/office/powerpoint/2010/main" val="3414568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graphicEl>
                                              <a:dgm id="{F681289C-45E9-D045-8595-60E0297D06E1}"/>
                                            </p:graphicEl>
                                          </p:spTgt>
                                        </p:tgtEl>
                                        <p:attrNameLst>
                                          <p:attrName>style.visibility</p:attrName>
                                        </p:attrNameLst>
                                      </p:cBhvr>
                                      <p:to>
                                        <p:strVal val="visible"/>
                                      </p:to>
                                    </p:set>
                                    <p:anim calcmode="lin" valueType="num">
                                      <p:cBhvr additive="base">
                                        <p:cTn id="7" dur="500" fill="hold"/>
                                        <p:tgtEl>
                                          <p:spTgt spid="4">
                                            <p:graphicEl>
                                              <a:dgm id="{F681289C-45E9-D045-8595-60E0297D06E1}"/>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graphicEl>
                                              <a:dgm id="{F681289C-45E9-D045-8595-60E0297D06E1}"/>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graphicEl>
                                              <a:dgm id="{16174F8D-FBDD-D644-A9D6-20C2CD0BB6C4}"/>
                                            </p:graphicEl>
                                          </p:spTgt>
                                        </p:tgtEl>
                                        <p:attrNameLst>
                                          <p:attrName>style.visibility</p:attrName>
                                        </p:attrNameLst>
                                      </p:cBhvr>
                                      <p:to>
                                        <p:strVal val="visible"/>
                                      </p:to>
                                    </p:set>
                                    <p:anim calcmode="lin" valueType="num">
                                      <p:cBhvr additive="base">
                                        <p:cTn id="13" dur="500" fill="hold"/>
                                        <p:tgtEl>
                                          <p:spTgt spid="4">
                                            <p:graphicEl>
                                              <a:dgm id="{16174F8D-FBDD-D644-A9D6-20C2CD0BB6C4}"/>
                                            </p:graphic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graphicEl>
                                              <a:dgm id="{16174F8D-FBDD-D644-A9D6-20C2CD0BB6C4}"/>
                                            </p:graphic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4">
                                            <p:graphicEl>
                                              <a:dgm id="{4BE27753-268C-CB46-BB77-C509428FD807}"/>
                                            </p:graphicEl>
                                          </p:spTgt>
                                        </p:tgtEl>
                                        <p:attrNameLst>
                                          <p:attrName>style.visibility</p:attrName>
                                        </p:attrNameLst>
                                      </p:cBhvr>
                                      <p:to>
                                        <p:strVal val="visible"/>
                                      </p:to>
                                    </p:set>
                                    <p:anim calcmode="lin" valueType="num">
                                      <p:cBhvr additive="base">
                                        <p:cTn id="17" dur="500" fill="hold"/>
                                        <p:tgtEl>
                                          <p:spTgt spid="4">
                                            <p:graphicEl>
                                              <a:dgm id="{4BE27753-268C-CB46-BB77-C509428FD807}"/>
                                            </p:graphic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
                                            <p:graphicEl>
                                              <a:dgm id="{4BE27753-268C-CB46-BB77-C509428FD807}"/>
                                            </p:graphic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4">
                                            <p:graphicEl>
                                              <a:dgm id="{F6F60EAB-0362-1A4C-9888-93D46F863405}"/>
                                            </p:graphicEl>
                                          </p:spTgt>
                                        </p:tgtEl>
                                        <p:attrNameLst>
                                          <p:attrName>style.visibility</p:attrName>
                                        </p:attrNameLst>
                                      </p:cBhvr>
                                      <p:to>
                                        <p:strVal val="visible"/>
                                      </p:to>
                                    </p:set>
                                    <p:anim calcmode="lin" valueType="num">
                                      <p:cBhvr additive="base">
                                        <p:cTn id="28" dur="500" fill="hold"/>
                                        <p:tgtEl>
                                          <p:spTgt spid="4">
                                            <p:graphicEl>
                                              <a:dgm id="{F6F60EAB-0362-1A4C-9888-93D46F863405}"/>
                                            </p:graphic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4">
                                            <p:graphicEl>
                                              <a:dgm id="{F6F60EAB-0362-1A4C-9888-93D46F863405}"/>
                                            </p:graphicEl>
                                          </p:spTgt>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4">
                                            <p:graphicEl>
                                              <a:dgm id="{96AAB5F4-14DC-CF48-B5FC-4D5708C32B22}"/>
                                            </p:graphicEl>
                                          </p:spTgt>
                                        </p:tgtEl>
                                        <p:attrNameLst>
                                          <p:attrName>style.visibility</p:attrName>
                                        </p:attrNameLst>
                                      </p:cBhvr>
                                      <p:to>
                                        <p:strVal val="visible"/>
                                      </p:to>
                                    </p:set>
                                    <p:anim calcmode="lin" valueType="num">
                                      <p:cBhvr additive="base">
                                        <p:cTn id="32" dur="500" fill="hold"/>
                                        <p:tgtEl>
                                          <p:spTgt spid="4">
                                            <p:graphicEl>
                                              <a:dgm id="{96AAB5F4-14DC-CF48-B5FC-4D5708C32B22}"/>
                                            </p:graphic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4">
                                            <p:graphicEl>
                                              <a:dgm id="{96AAB5F4-14DC-CF48-B5FC-4D5708C32B22}"/>
                                            </p:graphic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dissolve">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
                                            <p:graphicEl>
                                              <a:dgm id="{E47DCB07-A46D-FE4C-8907-BACE20F2B622}"/>
                                            </p:graphicEl>
                                          </p:spTgt>
                                        </p:tgtEl>
                                        <p:attrNameLst>
                                          <p:attrName>style.visibility</p:attrName>
                                        </p:attrNameLst>
                                      </p:cBhvr>
                                      <p:to>
                                        <p:strVal val="visible"/>
                                      </p:to>
                                    </p:set>
                                    <p:anim calcmode="lin" valueType="num">
                                      <p:cBhvr additive="base">
                                        <p:cTn id="43" dur="500" fill="hold"/>
                                        <p:tgtEl>
                                          <p:spTgt spid="4">
                                            <p:graphicEl>
                                              <a:dgm id="{E47DCB07-A46D-FE4C-8907-BACE20F2B622}"/>
                                            </p:graphic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
                                            <p:graphicEl>
                                              <a:dgm id="{E47DCB07-A46D-FE4C-8907-BACE20F2B622}"/>
                                            </p:graphicEl>
                                          </p:spTgt>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4">
                                            <p:graphicEl>
                                              <a:dgm id="{0D2CFE8E-7C62-6642-B4E9-24DA8DFA2C6E}"/>
                                            </p:graphicEl>
                                          </p:spTgt>
                                        </p:tgtEl>
                                        <p:attrNameLst>
                                          <p:attrName>style.visibility</p:attrName>
                                        </p:attrNameLst>
                                      </p:cBhvr>
                                      <p:to>
                                        <p:strVal val="visible"/>
                                      </p:to>
                                    </p:set>
                                    <p:anim calcmode="lin" valueType="num">
                                      <p:cBhvr additive="base">
                                        <p:cTn id="47" dur="500" fill="hold"/>
                                        <p:tgtEl>
                                          <p:spTgt spid="4">
                                            <p:graphicEl>
                                              <a:dgm id="{0D2CFE8E-7C62-6642-B4E9-24DA8DFA2C6E}"/>
                                            </p:graphic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
                                            <p:graphicEl>
                                              <a:dgm id="{0D2CFE8E-7C62-6642-B4E9-24DA8DFA2C6E}"/>
                                            </p:graphic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dissolve">
                                      <p:cBhvr>
                                        <p:cTn id="5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P spid="5" grpId="0" animBg="1"/>
      <p:bldP spid="6"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Title 1">
            <a:extLst>
              <a:ext uri="{FF2B5EF4-FFF2-40B4-BE49-F238E27FC236}">
                <a16:creationId xmlns:a16="http://schemas.microsoft.com/office/drawing/2014/main" id="{8B0548B8-69A5-A84B-98A4-CCB46D20D589}"/>
              </a:ext>
            </a:extLst>
          </p:cNvPr>
          <p:cNvSpPr>
            <a:spLocks noGrp="1"/>
          </p:cNvSpPr>
          <p:nvPr>
            <p:ph type="title"/>
          </p:nvPr>
        </p:nvSpPr>
        <p:spPr>
          <a:xfrm>
            <a:off x="1271323" y="2552453"/>
            <a:ext cx="2454052" cy="3029344"/>
          </a:xfrm>
        </p:spPr>
        <p:txBody>
          <a:bodyPr>
            <a:normAutofit/>
          </a:bodyPr>
          <a:lstStyle/>
          <a:p>
            <a:pPr algn="r"/>
            <a:r>
              <a:rPr lang="en-VN" sz="3200" b="1" dirty="0">
                <a:solidFill>
                  <a:schemeClr val="bg1"/>
                </a:solidFill>
              </a:rPr>
              <a:t>Role of Counsel for the Church  </a:t>
            </a:r>
            <a:r>
              <a:rPr lang="en-VN" sz="2800" b="1" dirty="0">
                <a:solidFill>
                  <a:schemeClr val="bg1"/>
                </a:solidFill>
              </a:rPr>
              <a:t>¶ 2704.2</a:t>
            </a:r>
            <a:endParaRPr lang="en-VN" sz="3200" b="1" dirty="0">
              <a:solidFill>
                <a:schemeClr val="bg1"/>
              </a:solidFill>
            </a:endParaRPr>
          </a:p>
        </p:txBody>
      </p:sp>
      <p:sp>
        <p:nvSpPr>
          <p:cNvPr id="10"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2" name="Rectangle 11">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Content Placeholder 2">
            <a:extLst>
              <a:ext uri="{FF2B5EF4-FFF2-40B4-BE49-F238E27FC236}">
                <a16:creationId xmlns:a16="http://schemas.microsoft.com/office/drawing/2014/main" id="{5C792FE1-167A-2241-A457-DF6A28CDE1D2}"/>
              </a:ext>
            </a:extLst>
          </p:cNvPr>
          <p:cNvSpPr>
            <a:spLocks noGrp="1"/>
          </p:cNvSpPr>
          <p:nvPr>
            <p:ph idx="1"/>
          </p:nvPr>
        </p:nvSpPr>
        <p:spPr>
          <a:xfrm>
            <a:off x="4232368" y="161365"/>
            <a:ext cx="7708620" cy="6544235"/>
          </a:xfrm>
        </p:spPr>
        <p:txBody>
          <a:bodyPr anchor="ctr">
            <a:noAutofit/>
          </a:bodyPr>
          <a:lstStyle/>
          <a:p>
            <a:pPr>
              <a:lnSpc>
                <a:spcPct val="90000"/>
              </a:lnSpc>
            </a:pPr>
            <a:r>
              <a:rPr lang="en-US" sz="2000" dirty="0"/>
              <a:t>M</a:t>
            </a:r>
            <a:r>
              <a:rPr lang="en-VN" sz="2000" dirty="0"/>
              <a:t>ust be clergyperson in full connection (if R</a:t>
            </a:r>
            <a:r>
              <a:rPr lang="en-US" sz="2000" dirty="0"/>
              <a:t>e</a:t>
            </a:r>
            <a:r>
              <a:rPr lang="en-VN" sz="2000" dirty="0"/>
              <a:t>spondent is a clergy member). ¶ 2704.2(a)</a:t>
            </a:r>
          </a:p>
          <a:p>
            <a:pPr>
              <a:lnSpc>
                <a:spcPct val="90000"/>
              </a:lnSpc>
            </a:pPr>
            <a:r>
              <a:rPr lang="en-VN" sz="2000" dirty="0"/>
              <a:t>Must not be a member of the Cabinet, BOM, or COI who has earlier considered the case. ¶ 2708.7</a:t>
            </a:r>
          </a:p>
          <a:p>
            <a:pPr>
              <a:lnSpc>
                <a:spcPct val="90000"/>
              </a:lnSpc>
            </a:pPr>
            <a:r>
              <a:rPr lang="en-VN" sz="2000" dirty="0"/>
              <a:t>Appointed by the bishop. ¶ 2704.2(a)</a:t>
            </a:r>
          </a:p>
          <a:p>
            <a:pPr>
              <a:lnSpc>
                <a:spcPct val="90000"/>
              </a:lnSpc>
            </a:pPr>
            <a:r>
              <a:rPr lang="en-VN" sz="2000" dirty="0"/>
              <a:t>Represents the interests of the Church in pressing the claims of the Complainant(s).</a:t>
            </a:r>
          </a:p>
          <a:p>
            <a:pPr>
              <a:lnSpc>
                <a:spcPct val="90000"/>
              </a:lnSpc>
            </a:pPr>
            <a:r>
              <a:rPr lang="en-VN" sz="2000" dirty="0"/>
              <a:t>Must be willing to uphold Church law and </a:t>
            </a:r>
            <a:r>
              <a:rPr lang="en-VN" sz="2000" i="1" dirty="0"/>
              <a:t>Discipline</a:t>
            </a:r>
            <a:r>
              <a:rPr lang="en-VN" sz="2000" dirty="0"/>
              <a:t>, by agreeing to serve. ¶ 2704.2(a)</a:t>
            </a:r>
          </a:p>
          <a:p>
            <a:pPr>
              <a:lnSpc>
                <a:spcPct val="90000"/>
              </a:lnSpc>
            </a:pPr>
            <a:r>
              <a:rPr lang="en-VN" sz="2000" dirty="0"/>
              <a:t>Is not bound by Cabinet’s findings (separation of powers).</a:t>
            </a:r>
          </a:p>
          <a:p>
            <a:pPr>
              <a:lnSpc>
                <a:spcPct val="90000"/>
              </a:lnSpc>
            </a:pPr>
            <a:r>
              <a:rPr lang="en-VN" sz="2000" dirty="0"/>
              <a:t>May have Assistant Counsel, who may be an attorney but without voice. ¶ 2706.1(a)</a:t>
            </a:r>
          </a:p>
          <a:p>
            <a:pPr>
              <a:lnSpc>
                <a:spcPct val="90000"/>
              </a:lnSpc>
            </a:pPr>
            <a:r>
              <a:rPr lang="en-VN" sz="2000" dirty="0"/>
              <a:t>Makes independent determination as to whether evidence of the case supports charges.</a:t>
            </a:r>
          </a:p>
          <a:p>
            <a:pPr>
              <a:lnSpc>
                <a:spcPct val="90000"/>
              </a:lnSpc>
            </a:pPr>
            <a:r>
              <a:rPr lang="en-VN" sz="2000" dirty="0"/>
              <a:t>If </a:t>
            </a:r>
            <a:r>
              <a:rPr lang="en-VN" sz="2000" b="1" dirty="0"/>
              <a:t>YES</a:t>
            </a:r>
            <a:r>
              <a:rPr lang="en-VN" sz="2000" dirty="0"/>
              <a:t>: drafts and submits Judicial Complaint to Committee on Investigation </a:t>
            </a:r>
            <a:r>
              <a:rPr lang="en-US" sz="2000" dirty="0"/>
              <a:t>within 180 days</a:t>
            </a:r>
            <a:r>
              <a:rPr lang="en-VN" sz="2000" dirty="0"/>
              <a:t>. ¶ 2704.2(b).</a:t>
            </a:r>
          </a:p>
          <a:p>
            <a:pPr>
              <a:lnSpc>
                <a:spcPct val="90000"/>
              </a:lnSpc>
            </a:pPr>
            <a:r>
              <a:rPr lang="en-VN" sz="2000" dirty="0"/>
              <a:t>If </a:t>
            </a:r>
            <a:r>
              <a:rPr lang="en-VN" sz="2000" b="1" dirty="0"/>
              <a:t>NO</a:t>
            </a:r>
            <a:r>
              <a:rPr lang="en-VN" sz="2000" dirty="0"/>
              <a:t>: refers case back to Bishop and Cabinet with explanation. </a:t>
            </a:r>
          </a:p>
        </p:txBody>
      </p:sp>
    </p:spTree>
    <p:extLst>
      <p:ext uri="{BB962C8B-B14F-4D97-AF65-F5344CB8AC3E}">
        <p14:creationId xmlns:p14="http://schemas.microsoft.com/office/powerpoint/2010/main" val="303213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randombar(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randombar(horizontal)">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BE0789E-91A7-4246-978E-A17FE1BF95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795735"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3C6C0BD2-8B3C-4042-B4EE-5DB7665A37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bg2"/>
          </a:solidFill>
        </p:grpSpPr>
        <p:sp>
          <p:nvSpPr>
            <p:cNvPr id="20" name="Freeform 27">
              <a:extLst>
                <a:ext uri="{FF2B5EF4-FFF2-40B4-BE49-F238E27FC236}">
                  <a16:creationId xmlns:a16="http://schemas.microsoft.com/office/drawing/2014/main" id="{5F53669F-C1E6-43B8-AC6F-B44CE56BF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1" name="Freeform 28">
              <a:extLst>
                <a:ext uri="{FF2B5EF4-FFF2-40B4-BE49-F238E27FC236}">
                  <a16:creationId xmlns:a16="http://schemas.microsoft.com/office/drawing/2014/main" id="{53966C25-DAEA-4318-8FBC-EC6FF8F5A1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2" name="Freeform 29">
              <a:extLst>
                <a:ext uri="{FF2B5EF4-FFF2-40B4-BE49-F238E27FC236}">
                  <a16:creationId xmlns:a16="http://schemas.microsoft.com/office/drawing/2014/main" id="{ED6EA716-EAD4-4023-8673-0809A1E24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3" name="Freeform 30">
              <a:extLst>
                <a:ext uri="{FF2B5EF4-FFF2-40B4-BE49-F238E27FC236}">
                  <a16:creationId xmlns:a16="http://schemas.microsoft.com/office/drawing/2014/main" id="{84261748-EFC0-4729-A7BB-A88FDAF6FA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4" name="Freeform 31">
              <a:extLst>
                <a:ext uri="{FF2B5EF4-FFF2-40B4-BE49-F238E27FC236}">
                  <a16:creationId xmlns:a16="http://schemas.microsoft.com/office/drawing/2014/main" id="{2C14F808-CC69-494F-98AC-CB750416C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5" name="Freeform 32">
              <a:extLst>
                <a:ext uri="{FF2B5EF4-FFF2-40B4-BE49-F238E27FC236}">
                  <a16:creationId xmlns:a16="http://schemas.microsoft.com/office/drawing/2014/main" id="{F1CA3607-84D0-4085-A363-796A17B1D7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6" name="Freeform 33">
              <a:extLst>
                <a:ext uri="{FF2B5EF4-FFF2-40B4-BE49-F238E27FC236}">
                  <a16:creationId xmlns:a16="http://schemas.microsoft.com/office/drawing/2014/main" id="{491E6160-2958-4A90-8B50-EDA182AABB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7" name="Freeform 34">
              <a:extLst>
                <a:ext uri="{FF2B5EF4-FFF2-40B4-BE49-F238E27FC236}">
                  <a16:creationId xmlns:a16="http://schemas.microsoft.com/office/drawing/2014/main" id="{559F6CB7-E057-499B-A859-3602769892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8" name="Freeform 35">
              <a:extLst>
                <a:ext uri="{FF2B5EF4-FFF2-40B4-BE49-F238E27FC236}">
                  <a16:creationId xmlns:a16="http://schemas.microsoft.com/office/drawing/2014/main" id="{FF12353D-CF89-4D03-8075-C161824E2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9" name="Freeform 36">
              <a:extLst>
                <a:ext uri="{FF2B5EF4-FFF2-40B4-BE49-F238E27FC236}">
                  <a16:creationId xmlns:a16="http://schemas.microsoft.com/office/drawing/2014/main" id="{5B91C9D6-FAF2-445B-AF1B-43992602A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0" name="Freeform 37">
              <a:extLst>
                <a:ext uri="{FF2B5EF4-FFF2-40B4-BE49-F238E27FC236}">
                  <a16:creationId xmlns:a16="http://schemas.microsoft.com/office/drawing/2014/main" id="{570F7A1D-86B1-4AD1-B4A3-9AE2A52C85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1" name="Freeform 38">
              <a:extLst>
                <a:ext uri="{FF2B5EF4-FFF2-40B4-BE49-F238E27FC236}">
                  <a16:creationId xmlns:a16="http://schemas.microsoft.com/office/drawing/2014/main" id="{52C6EBA8-95CC-4FE6-A8E4-3A6911E8A4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sp>
        <p:nvSpPr>
          <p:cNvPr id="2" name="Title 1">
            <a:extLst>
              <a:ext uri="{FF2B5EF4-FFF2-40B4-BE49-F238E27FC236}">
                <a16:creationId xmlns:a16="http://schemas.microsoft.com/office/drawing/2014/main" id="{8B0548B8-69A5-A84B-98A4-CCB46D20D589}"/>
              </a:ext>
            </a:extLst>
          </p:cNvPr>
          <p:cNvSpPr>
            <a:spLocks noGrp="1"/>
          </p:cNvSpPr>
          <p:nvPr>
            <p:ph type="title"/>
          </p:nvPr>
        </p:nvSpPr>
        <p:spPr>
          <a:xfrm>
            <a:off x="1217056" y="1093380"/>
            <a:ext cx="3068182" cy="4671240"/>
          </a:xfrm>
        </p:spPr>
        <p:txBody>
          <a:bodyPr anchor="ctr">
            <a:normAutofit/>
          </a:bodyPr>
          <a:lstStyle/>
          <a:p>
            <a:pPr algn="r"/>
            <a:r>
              <a:rPr lang="en-VN" sz="3200" b="1" dirty="0"/>
              <a:t>Role of Counsel for Respondent  </a:t>
            </a:r>
            <a:br>
              <a:rPr lang="en-VN" sz="3200" b="1" dirty="0"/>
            </a:br>
            <a:r>
              <a:rPr lang="en-VN" sz="3200" b="1" dirty="0"/>
              <a:t>¶ 363.5(d),     ¶ </a:t>
            </a:r>
            <a:r>
              <a:rPr lang="en-VN" sz="2800" b="1" dirty="0"/>
              <a:t>2706.2(c)</a:t>
            </a:r>
            <a:endParaRPr lang="en-VN" sz="3200" b="1" dirty="0"/>
          </a:p>
        </p:txBody>
      </p:sp>
      <p:sp>
        <p:nvSpPr>
          <p:cNvPr id="33" name="Freeform 11">
            <a:extLst>
              <a:ext uri="{FF2B5EF4-FFF2-40B4-BE49-F238E27FC236}">
                <a16:creationId xmlns:a16="http://schemas.microsoft.com/office/drawing/2014/main" id="{15EDA122-4530-45D2-A70A-B1A967AAE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5" name="Rectangle 34">
            <a:extLst>
              <a:ext uri="{FF2B5EF4-FFF2-40B4-BE49-F238E27FC236}">
                <a16:creationId xmlns:a16="http://schemas.microsoft.com/office/drawing/2014/main" id="{9782F52E-0F94-4BFC-9F89-B054DDEAB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Content Placeholder 2">
            <a:extLst>
              <a:ext uri="{FF2B5EF4-FFF2-40B4-BE49-F238E27FC236}">
                <a16:creationId xmlns:a16="http://schemas.microsoft.com/office/drawing/2014/main" id="{5C792FE1-167A-2241-A457-DF6A28CDE1D2}"/>
              </a:ext>
            </a:extLst>
          </p:cNvPr>
          <p:cNvSpPr>
            <a:spLocks noGrp="1"/>
          </p:cNvSpPr>
          <p:nvPr>
            <p:ph idx="1"/>
          </p:nvPr>
        </p:nvSpPr>
        <p:spPr>
          <a:xfrm>
            <a:off x="5016076" y="733926"/>
            <a:ext cx="6708021" cy="5837676"/>
          </a:xfrm>
        </p:spPr>
        <p:txBody>
          <a:bodyPr anchor="ctr">
            <a:normAutofit/>
          </a:bodyPr>
          <a:lstStyle/>
          <a:p>
            <a:r>
              <a:rPr lang="en-VN" sz="2000" dirty="0"/>
              <a:t>Selected by the Respondent. </a:t>
            </a:r>
          </a:p>
          <a:p>
            <a:r>
              <a:rPr lang="en-US" sz="2000" dirty="0"/>
              <a:t>M</a:t>
            </a:r>
            <a:r>
              <a:rPr lang="en-VN" sz="2000" dirty="0"/>
              <a:t>ust be clergyperson in full connection (if R</a:t>
            </a:r>
            <a:r>
              <a:rPr lang="en-US" sz="2000" dirty="0"/>
              <a:t>e</a:t>
            </a:r>
            <a:r>
              <a:rPr lang="en-VN" sz="2000" dirty="0"/>
              <a:t>spondent is a clergy member).</a:t>
            </a:r>
          </a:p>
          <a:p>
            <a:r>
              <a:rPr lang="en-VN" sz="2000" dirty="0"/>
              <a:t>Must not be a member of the Cabinet, BOM, or COI who has earlier considered the case. ¶ 2708.7</a:t>
            </a:r>
          </a:p>
          <a:p>
            <a:r>
              <a:rPr lang="en-VN" sz="2000" dirty="0"/>
              <a:t>Represents and defends the interests of the Respondent in supervisory response process (¶ 363.5), judicial proceedings (¶¶ 2703-2714), and appeal (¶¶ 2715-2719).</a:t>
            </a:r>
          </a:p>
          <a:p>
            <a:r>
              <a:rPr lang="en-VN" sz="2000" dirty="0"/>
              <a:t>Is bound by instructions and serves at the pleasure of Respondent.</a:t>
            </a:r>
          </a:p>
          <a:p>
            <a:endParaRPr lang="en-VN" sz="2000" dirty="0"/>
          </a:p>
        </p:txBody>
      </p:sp>
    </p:spTree>
    <p:extLst>
      <p:ext uri="{BB962C8B-B14F-4D97-AF65-F5344CB8AC3E}">
        <p14:creationId xmlns:p14="http://schemas.microsoft.com/office/powerpoint/2010/main" val="116848869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6643</TotalTime>
  <Words>1351</Words>
  <Application>Microsoft Macintosh PowerPoint</Application>
  <PresentationFormat>Widescreen</PresentationFormat>
  <Paragraphs>127</Paragraphs>
  <Slides>13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Aptos</vt:lpstr>
      <vt:lpstr>Arial</vt:lpstr>
      <vt:lpstr>Calibri</vt:lpstr>
      <vt:lpstr>Century Gothic</vt:lpstr>
      <vt:lpstr>Goudy Old Style</vt:lpstr>
      <vt:lpstr>Times New Roman</vt:lpstr>
      <vt:lpstr>Wingdings 3</vt:lpstr>
      <vt:lpstr>Wisp</vt:lpstr>
      <vt:lpstr>PowerPoint Presentation</vt:lpstr>
      <vt:lpstr>What is a chargeable offense?</vt:lpstr>
      <vt:lpstr>What types of chargeable offenses are listed in the Discipline?</vt:lpstr>
      <vt:lpstr>Moratorium on Judicial Proceedigns Concerning Human Sexuality</vt:lpstr>
      <vt:lpstr>Terminology: “Referral”</vt:lpstr>
      <vt:lpstr>Referral to Counsel for the Church ¶ 2704.2 </vt:lpstr>
      <vt:lpstr>What happens after a complaint has been referred to Counsel for the Church?</vt:lpstr>
      <vt:lpstr>Role of Counsel for the Church  ¶ 2704.2</vt:lpstr>
      <vt:lpstr>Role of Counsel for Respondent   ¶ 363.5(d),     ¶ 2706.2(c)</vt:lpstr>
      <vt:lpstr>Role of Counsel for Complainant   ¶¶ 363.5(d), 2701.1(c)</vt:lpstr>
      <vt:lpstr>When does a complaint become a judicial complaint?</vt:lpstr>
      <vt:lpstr>Main differences between administrative and judicial process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Luan-Vu Tran</dc:creator>
  <cp:lastModifiedBy>Luan-Vu Tran</cp:lastModifiedBy>
  <cp:revision>24</cp:revision>
  <dcterms:created xsi:type="dcterms:W3CDTF">2025-01-16T17:20:28Z</dcterms:created>
  <dcterms:modified xsi:type="dcterms:W3CDTF">2025-09-20T21:19:36Z</dcterms:modified>
</cp:coreProperties>
</file>